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1.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448" r:id="rId3"/>
    <p:sldId id="450" r:id="rId4"/>
    <p:sldId id="414" r:id="rId5"/>
    <p:sldId id="427" r:id="rId6"/>
    <p:sldId id="429" r:id="rId7"/>
    <p:sldId id="428" r:id="rId8"/>
    <p:sldId id="413" r:id="rId9"/>
    <p:sldId id="426" r:id="rId10"/>
    <p:sldId id="431" r:id="rId11"/>
    <p:sldId id="435" r:id="rId12"/>
    <p:sldId id="440" r:id="rId13"/>
    <p:sldId id="434" r:id="rId14"/>
    <p:sldId id="444" r:id="rId15"/>
    <p:sldId id="443" r:id="rId16"/>
    <p:sldId id="441" r:id="rId17"/>
    <p:sldId id="446" r:id="rId18"/>
    <p:sldId id="432" r:id="rId19"/>
    <p:sldId id="43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1981F"/>
    <a:srgbClr val="3BC638"/>
    <a:srgbClr val="C60202"/>
    <a:srgbClr val="00A1A3"/>
    <a:srgbClr val="132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9"/>
    <p:restoredTop sz="94228" autoAdjust="0"/>
  </p:normalViewPr>
  <p:slideViewPr>
    <p:cSldViewPr snapToGrid="0" snapToObjects="1">
      <p:cViewPr varScale="1">
        <p:scale>
          <a:sx n="83" d="100"/>
          <a:sy n="83" d="100"/>
        </p:scale>
        <p:origin x="216" y="9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1" Type="http://schemas.openxmlformats.org/officeDocument/2006/relationships/image" Target="../media/image5.JPG"/></Relationships>
</file>

<file path=ppt/diagrams/_rels/data3.xml.rels><?xml version="1.0" encoding="UTF-8" standalone="yes"?>
<Relationships xmlns="http://schemas.openxmlformats.org/package/2006/relationships"><Relationship Id="rId1" Type="http://schemas.openxmlformats.org/officeDocument/2006/relationships/image" Target="../media/image6.JPG"/></Relationships>
</file>

<file path=ppt/diagrams/_rels/data4.xml.rels><?xml version="1.0" encoding="UTF-8" standalone="yes"?>
<Relationships xmlns="http://schemas.openxmlformats.org/package/2006/relationships"><Relationship Id="rId1" Type="http://schemas.openxmlformats.org/officeDocument/2006/relationships/image" Target="../media/image11.JPG"/></Relationships>
</file>

<file path=ppt/diagrams/_rels/data5.xml.rels><?xml version="1.0" encoding="UTF-8" standalone="yes"?>
<Relationships xmlns="http://schemas.openxmlformats.org/package/2006/relationships"><Relationship Id="rId1" Type="http://schemas.openxmlformats.org/officeDocument/2006/relationships/image" Target="../media/image13.png"/></Relationships>
</file>

<file path=ppt/diagrams/_rels/data7.xml.rels><?xml version="1.0" encoding="UTF-8" standalone="yes"?>
<Relationships xmlns="http://schemas.openxmlformats.org/package/2006/relationships"><Relationship Id="rId2" Type="http://schemas.openxmlformats.org/officeDocument/2006/relationships/hyperlink" Target="https://www.youtube.com/watch?v=zDZFcDGpL4U" TargetMode="External"/><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5.JPG"/></Relationships>
</file>

<file path=ppt/diagrams/_rels/drawing3.xml.rels><?xml version="1.0" encoding="UTF-8" standalone="yes"?>
<Relationships xmlns="http://schemas.openxmlformats.org/package/2006/relationships"><Relationship Id="rId1" Type="http://schemas.openxmlformats.org/officeDocument/2006/relationships/image" Target="../media/image6.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0EAF6F-DE7E-114D-BBC5-5E89EBEE99F2}"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14576774-461F-4C4F-922D-9D523921231F}">
      <dgm:prSet/>
      <dgm:spPr/>
      <dgm:t>
        <a:bodyPr/>
        <a:lstStyle/>
        <a:p>
          <a:endParaRPr lang="en-US" dirty="0"/>
        </a:p>
      </dgm:t>
    </dgm:pt>
    <dgm:pt modelId="{543173D1-B7A5-9347-9838-0ADBC38061F0}" type="parTrans" cxnId="{7311A78B-8C84-5E4C-828A-6AC963657F33}">
      <dgm:prSet/>
      <dgm:spPr/>
      <dgm:t>
        <a:bodyPr/>
        <a:lstStyle/>
        <a:p>
          <a:endParaRPr lang="en-US"/>
        </a:p>
      </dgm:t>
    </dgm:pt>
    <dgm:pt modelId="{D70B8B8A-1563-F244-A2FB-D84DCC38EB91}" type="sibTrans" cxnId="{7311A78B-8C84-5E4C-828A-6AC963657F3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7D232109-D786-1245-BB12-86C7077D6614}" type="pres">
      <dgm:prSet presAssocID="{8E0EAF6F-DE7E-114D-BBC5-5E89EBEE99F2}" presName="Name0" presStyleCnt="0">
        <dgm:presLayoutVars>
          <dgm:chMax val="7"/>
          <dgm:chPref val="7"/>
          <dgm:dir/>
        </dgm:presLayoutVars>
      </dgm:prSet>
      <dgm:spPr/>
    </dgm:pt>
    <dgm:pt modelId="{7A168F03-FE85-F74C-8FCA-3788B2435A2B}" type="pres">
      <dgm:prSet presAssocID="{8E0EAF6F-DE7E-114D-BBC5-5E89EBEE99F2}" presName="Name1" presStyleCnt="0"/>
      <dgm:spPr/>
    </dgm:pt>
    <dgm:pt modelId="{206D7AC4-D826-B743-AE3D-51647BE4E78B}" type="pres">
      <dgm:prSet presAssocID="{D70B8B8A-1563-F244-A2FB-D84DCC38EB91}" presName="picture_1" presStyleCnt="0"/>
      <dgm:spPr/>
    </dgm:pt>
    <dgm:pt modelId="{6F5F00BC-09C7-4A49-A212-1BED751508A0}" type="pres">
      <dgm:prSet presAssocID="{D70B8B8A-1563-F244-A2FB-D84DCC38EB91}" presName="pictureRepeatNode" presStyleLbl="alignImgPlace1" presStyleIdx="0" presStyleCnt="1" custLinFactNeighborX="-22441" custLinFactNeighborY="-14167"/>
      <dgm:spPr/>
    </dgm:pt>
    <dgm:pt modelId="{E5F324E9-0C3C-9A46-9D2A-C4B02A904322}" type="pres">
      <dgm:prSet presAssocID="{14576774-461F-4C4F-922D-9D523921231F}" presName="text_1" presStyleLbl="node1" presStyleIdx="0" presStyleCnt="0">
        <dgm:presLayoutVars>
          <dgm:bulletEnabled val="1"/>
        </dgm:presLayoutVars>
      </dgm:prSet>
      <dgm:spPr/>
    </dgm:pt>
  </dgm:ptLst>
  <dgm:cxnLst>
    <dgm:cxn modelId="{D3F0C12A-19B2-C64E-8FD1-51A6F49FE391}" type="presOf" srcId="{14576774-461F-4C4F-922D-9D523921231F}" destId="{E5F324E9-0C3C-9A46-9D2A-C4B02A904322}" srcOrd="0" destOrd="0" presId="urn:microsoft.com/office/officeart/2008/layout/CircularPictureCallout"/>
    <dgm:cxn modelId="{7311A78B-8C84-5E4C-828A-6AC963657F33}" srcId="{8E0EAF6F-DE7E-114D-BBC5-5E89EBEE99F2}" destId="{14576774-461F-4C4F-922D-9D523921231F}" srcOrd="0" destOrd="0" parTransId="{543173D1-B7A5-9347-9838-0ADBC38061F0}" sibTransId="{D70B8B8A-1563-F244-A2FB-D84DCC38EB91}"/>
    <dgm:cxn modelId="{26118398-4993-5E47-9AA3-FB269D6318DA}" type="presOf" srcId="{8E0EAF6F-DE7E-114D-BBC5-5E89EBEE99F2}" destId="{7D232109-D786-1245-BB12-86C7077D6614}" srcOrd="0" destOrd="0" presId="urn:microsoft.com/office/officeart/2008/layout/CircularPictureCallout"/>
    <dgm:cxn modelId="{DBD173BA-6336-EC46-ADA9-47EDEF23E633}" type="presOf" srcId="{D70B8B8A-1563-F244-A2FB-D84DCC38EB91}" destId="{6F5F00BC-09C7-4A49-A212-1BED751508A0}" srcOrd="0" destOrd="0" presId="urn:microsoft.com/office/officeart/2008/layout/CircularPictureCallout"/>
    <dgm:cxn modelId="{289F4DFD-6237-FA40-94EE-16B0D206F377}" type="presParOf" srcId="{7D232109-D786-1245-BB12-86C7077D6614}" destId="{7A168F03-FE85-F74C-8FCA-3788B2435A2B}" srcOrd="0" destOrd="0" presId="urn:microsoft.com/office/officeart/2008/layout/CircularPictureCallout"/>
    <dgm:cxn modelId="{D23BC524-0EFD-8742-9D38-4E2E334E9782}" type="presParOf" srcId="{7A168F03-FE85-F74C-8FCA-3788B2435A2B}" destId="{206D7AC4-D826-B743-AE3D-51647BE4E78B}" srcOrd="0" destOrd="0" presId="urn:microsoft.com/office/officeart/2008/layout/CircularPictureCallout"/>
    <dgm:cxn modelId="{3CE5E5C3-6604-8443-94F3-69D306966AB0}" type="presParOf" srcId="{206D7AC4-D826-B743-AE3D-51647BE4E78B}" destId="{6F5F00BC-09C7-4A49-A212-1BED751508A0}" srcOrd="0" destOrd="0" presId="urn:microsoft.com/office/officeart/2008/layout/CircularPictureCallout"/>
    <dgm:cxn modelId="{4550DA14-4451-C24E-B066-07E12596B0AA}" type="presParOf" srcId="{7A168F03-FE85-F74C-8FCA-3788B2435A2B}" destId="{E5F324E9-0C3C-9A46-9D2A-C4B02A904322}"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FDFB9-22CF-A846-A9A9-EFA9B8F4F233}"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878306BA-5B11-0F49-A8BF-B8C971AE9572}">
      <dgm:prSet/>
      <dgm:spPr/>
      <dgm:t>
        <a:bodyPr/>
        <a:lstStyle/>
        <a:p>
          <a:endParaRPr lang="en-US" dirty="0"/>
        </a:p>
      </dgm:t>
    </dgm:pt>
    <dgm:pt modelId="{D231313B-328C-F74C-BE77-A21CE61DB94A}" type="parTrans" cxnId="{84839440-1BC7-6F41-879D-EE39D60B9303}">
      <dgm:prSet/>
      <dgm:spPr/>
      <dgm:t>
        <a:bodyPr/>
        <a:lstStyle/>
        <a:p>
          <a:endParaRPr lang="en-US"/>
        </a:p>
      </dgm:t>
    </dgm:pt>
    <dgm:pt modelId="{227A788C-1FA5-B842-A4BE-278018BFF5E7}" type="sibTrans" cxnId="{84839440-1BC7-6F41-879D-EE39D60B930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7EF23103-FBC4-144E-A11D-194C77D15D81}" type="pres">
      <dgm:prSet presAssocID="{306FDFB9-22CF-A846-A9A9-EFA9B8F4F233}" presName="Name0" presStyleCnt="0">
        <dgm:presLayoutVars>
          <dgm:chMax val="7"/>
          <dgm:chPref val="7"/>
          <dgm:dir/>
        </dgm:presLayoutVars>
      </dgm:prSet>
      <dgm:spPr/>
    </dgm:pt>
    <dgm:pt modelId="{3947D4CE-0D78-E344-BFA4-CAF52B602E21}" type="pres">
      <dgm:prSet presAssocID="{306FDFB9-22CF-A846-A9A9-EFA9B8F4F233}" presName="Name1" presStyleCnt="0"/>
      <dgm:spPr/>
    </dgm:pt>
    <dgm:pt modelId="{C09F247E-4F46-2645-B1FE-B48E83EEA1A4}" type="pres">
      <dgm:prSet presAssocID="{227A788C-1FA5-B842-A4BE-278018BFF5E7}" presName="picture_1" presStyleCnt="0"/>
      <dgm:spPr/>
    </dgm:pt>
    <dgm:pt modelId="{27888D9C-1440-C447-81C0-D1FF2712A0E0}" type="pres">
      <dgm:prSet presAssocID="{227A788C-1FA5-B842-A4BE-278018BFF5E7}" presName="pictureRepeatNode" presStyleLbl="alignImgPlace1" presStyleIdx="0" presStyleCnt="1" custLinFactNeighborX="2919"/>
      <dgm:spPr/>
    </dgm:pt>
    <dgm:pt modelId="{585FF5F0-6CB6-EE4C-9AA6-49B2CE0A2566}" type="pres">
      <dgm:prSet presAssocID="{878306BA-5B11-0F49-A8BF-B8C971AE9572}" presName="text_1" presStyleLbl="node1" presStyleIdx="0" presStyleCnt="0">
        <dgm:presLayoutVars>
          <dgm:bulletEnabled val="1"/>
        </dgm:presLayoutVars>
      </dgm:prSet>
      <dgm:spPr/>
    </dgm:pt>
  </dgm:ptLst>
  <dgm:cxnLst>
    <dgm:cxn modelId="{E62E9C04-7822-4C4D-B00E-89C2842DC474}" type="presOf" srcId="{227A788C-1FA5-B842-A4BE-278018BFF5E7}" destId="{27888D9C-1440-C447-81C0-D1FF2712A0E0}" srcOrd="0" destOrd="0" presId="urn:microsoft.com/office/officeart/2008/layout/CircularPictureCallout"/>
    <dgm:cxn modelId="{46F8A225-B1AF-DD47-BA23-3AC2EA0D2ED1}" type="presOf" srcId="{306FDFB9-22CF-A846-A9A9-EFA9B8F4F233}" destId="{7EF23103-FBC4-144E-A11D-194C77D15D81}" srcOrd="0" destOrd="0" presId="urn:microsoft.com/office/officeart/2008/layout/CircularPictureCallout"/>
    <dgm:cxn modelId="{84839440-1BC7-6F41-879D-EE39D60B9303}" srcId="{306FDFB9-22CF-A846-A9A9-EFA9B8F4F233}" destId="{878306BA-5B11-0F49-A8BF-B8C971AE9572}" srcOrd="0" destOrd="0" parTransId="{D231313B-328C-F74C-BE77-A21CE61DB94A}" sibTransId="{227A788C-1FA5-B842-A4BE-278018BFF5E7}"/>
    <dgm:cxn modelId="{880FD0A3-8629-7A49-8DB6-7F82C695FA39}" type="presOf" srcId="{878306BA-5B11-0F49-A8BF-B8C971AE9572}" destId="{585FF5F0-6CB6-EE4C-9AA6-49B2CE0A2566}" srcOrd="0" destOrd="0" presId="urn:microsoft.com/office/officeart/2008/layout/CircularPictureCallout"/>
    <dgm:cxn modelId="{89D2EFA6-966B-DF41-A3DC-91E6B9F50D47}" type="presParOf" srcId="{7EF23103-FBC4-144E-A11D-194C77D15D81}" destId="{3947D4CE-0D78-E344-BFA4-CAF52B602E21}" srcOrd="0" destOrd="0" presId="urn:microsoft.com/office/officeart/2008/layout/CircularPictureCallout"/>
    <dgm:cxn modelId="{CE1EE821-DE89-B546-A6D7-CF569C6F953A}" type="presParOf" srcId="{3947D4CE-0D78-E344-BFA4-CAF52B602E21}" destId="{C09F247E-4F46-2645-B1FE-B48E83EEA1A4}" srcOrd="0" destOrd="0" presId="urn:microsoft.com/office/officeart/2008/layout/CircularPictureCallout"/>
    <dgm:cxn modelId="{BA18A4C7-407F-1B4E-BAEA-5C984430046A}" type="presParOf" srcId="{C09F247E-4F46-2645-B1FE-B48E83EEA1A4}" destId="{27888D9C-1440-C447-81C0-D1FF2712A0E0}" srcOrd="0" destOrd="0" presId="urn:microsoft.com/office/officeart/2008/layout/CircularPictureCallout"/>
    <dgm:cxn modelId="{10CCF0D0-617D-A240-95A5-ACF0E16AAAC2}" type="presParOf" srcId="{3947D4CE-0D78-E344-BFA4-CAF52B602E21}" destId="{585FF5F0-6CB6-EE4C-9AA6-49B2CE0A2566}"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D51756-478A-B14D-90EF-24656D7D2029}"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045570E7-FDBC-B84A-BE4F-954C0ECDFC69}">
      <dgm:prSet/>
      <dgm:spPr/>
      <dgm:t>
        <a:bodyPr/>
        <a:lstStyle/>
        <a:p>
          <a:endParaRPr lang="en-US" dirty="0"/>
        </a:p>
      </dgm:t>
    </dgm:pt>
    <dgm:pt modelId="{2173B96B-41E6-604E-865D-3B8EC85EFDF6}" type="parTrans" cxnId="{51120F2B-5211-B349-B1C1-7107E861D8F4}">
      <dgm:prSet/>
      <dgm:spPr/>
      <dgm:t>
        <a:bodyPr/>
        <a:lstStyle/>
        <a:p>
          <a:endParaRPr lang="en-US"/>
        </a:p>
      </dgm:t>
    </dgm:pt>
    <dgm:pt modelId="{21A4DC0C-BA78-3043-A7F8-F6ABDD86E127}" type="sibTrans" cxnId="{51120F2B-5211-B349-B1C1-7107E861D8F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3AD4989E-D8FE-9F48-A685-7EA1090815CA}" type="pres">
      <dgm:prSet presAssocID="{18D51756-478A-B14D-90EF-24656D7D2029}" presName="Name0" presStyleCnt="0">
        <dgm:presLayoutVars>
          <dgm:chMax val="7"/>
          <dgm:chPref val="7"/>
          <dgm:dir/>
        </dgm:presLayoutVars>
      </dgm:prSet>
      <dgm:spPr/>
    </dgm:pt>
    <dgm:pt modelId="{DBCC43F9-B392-6945-B104-EF2B34CCDFD9}" type="pres">
      <dgm:prSet presAssocID="{18D51756-478A-B14D-90EF-24656D7D2029}" presName="Name1" presStyleCnt="0"/>
      <dgm:spPr/>
    </dgm:pt>
    <dgm:pt modelId="{105672AE-98E5-4E4F-91F6-2B6F9AFFADBA}" type="pres">
      <dgm:prSet presAssocID="{21A4DC0C-BA78-3043-A7F8-F6ABDD86E127}" presName="picture_1" presStyleCnt="0"/>
      <dgm:spPr/>
    </dgm:pt>
    <dgm:pt modelId="{C664E732-0946-9F44-805D-DA872A72C2B0}" type="pres">
      <dgm:prSet presAssocID="{21A4DC0C-BA78-3043-A7F8-F6ABDD86E127}" presName="pictureRepeatNode" presStyleLbl="alignImgPlace1" presStyleIdx="0" presStyleCnt="1" custLinFactNeighborX="6351" custLinFactNeighborY="-6311"/>
      <dgm:spPr/>
    </dgm:pt>
    <dgm:pt modelId="{591D76AC-7E52-734F-8A1B-6413DFF09D29}" type="pres">
      <dgm:prSet presAssocID="{045570E7-FDBC-B84A-BE4F-954C0ECDFC69}" presName="text_1" presStyleLbl="node1" presStyleIdx="0" presStyleCnt="0">
        <dgm:presLayoutVars>
          <dgm:bulletEnabled val="1"/>
        </dgm:presLayoutVars>
      </dgm:prSet>
      <dgm:spPr/>
    </dgm:pt>
  </dgm:ptLst>
  <dgm:cxnLst>
    <dgm:cxn modelId="{C1415021-114B-494E-97AE-0E8AD1081BE6}" type="presOf" srcId="{18D51756-478A-B14D-90EF-24656D7D2029}" destId="{3AD4989E-D8FE-9F48-A685-7EA1090815CA}" srcOrd="0" destOrd="0" presId="urn:microsoft.com/office/officeart/2008/layout/CircularPictureCallout"/>
    <dgm:cxn modelId="{51120F2B-5211-B349-B1C1-7107E861D8F4}" srcId="{18D51756-478A-B14D-90EF-24656D7D2029}" destId="{045570E7-FDBC-B84A-BE4F-954C0ECDFC69}" srcOrd="0" destOrd="0" parTransId="{2173B96B-41E6-604E-865D-3B8EC85EFDF6}" sibTransId="{21A4DC0C-BA78-3043-A7F8-F6ABDD86E127}"/>
    <dgm:cxn modelId="{CE890B4B-45D0-314B-9867-A9C74C7F4F0D}" type="presOf" srcId="{21A4DC0C-BA78-3043-A7F8-F6ABDD86E127}" destId="{C664E732-0946-9F44-805D-DA872A72C2B0}" srcOrd="0" destOrd="0" presId="urn:microsoft.com/office/officeart/2008/layout/CircularPictureCallout"/>
    <dgm:cxn modelId="{7CE2C8D1-5585-A943-823B-66E9F8E84113}" type="presOf" srcId="{045570E7-FDBC-B84A-BE4F-954C0ECDFC69}" destId="{591D76AC-7E52-734F-8A1B-6413DFF09D29}" srcOrd="0" destOrd="0" presId="urn:microsoft.com/office/officeart/2008/layout/CircularPictureCallout"/>
    <dgm:cxn modelId="{AEC5F594-0147-3D42-906F-49FDAC08EA23}" type="presParOf" srcId="{3AD4989E-D8FE-9F48-A685-7EA1090815CA}" destId="{DBCC43F9-B392-6945-B104-EF2B34CCDFD9}" srcOrd="0" destOrd="0" presId="urn:microsoft.com/office/officeart/2008/layout/CircularPictureCallout"/>
    <dgm:cxn modelId="{71C6FF97-3B4A-0E43-8DEF-4426A3F2703B}" type="presParOf" srcId="{DBCC43F9-B392-6945-B104-EF2B34CCDFD9}" destId="{105672AE-98E5-4E4F-91F6-2B6F9AFFADBA}" srcOrd="0" destOrd="0" presId="urn:microsoft.com/office/officeart/2008/layout/CircularPictureCallout"/>
    <dgm:cxn modelId="{78828B0A-F943-A946-B5C1-AE4128CFF49E}" type="presParOf" srcId="{105672AE-98E5-4E4F-91F6-2B6F9AFFADBA}" destId="{C664E732-0946-9F44-805D-DA872A72C2B0}" srcOrd="0" destOrd="0" presId="urn:microsoft.com/office/officeart/2008/layout/CircularPictureCallout"/>
    <dgm:cxn modelId="{B1C49E03-0B79-2F42-9F78-AEB235A68833}" type="presParOf" srcId="{DBCC43F9-B392-6945-B104-EF2B34CCDFD9}" destId="{591D76AC-7E52-734F-8A1B-6413DFF09D29}"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74CE8-3ED1-2742-9970-1D2C3EC233AD}"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E0149DFE-41AB-9E4F-BC00-20F1EE64B93F}">
      <dgm:prSet/>
      <dgm:spPr/>
      <dgm:t>
        <a:bodyPr/>
        <a:lstStyle/>
        <a:p>
          <a:endParaRPr lang="en-US" dirty="0"/>
        </a:p>
      </dgm:t>
    </dgm:pt>
    <dgm:pt modelId="{9202D4F8-4DC1-5C40-8098-4182F75693A8}" type="parTrans" cxnId="{15E1BBCE-E65A-744F-9148-2A5027E08CFC}">
      <dgm:prSet/>
      <dgm:spPr/>
      <dgm:t>
        <a:bodyPr/>
        <a:lstStyle/>
        <a:p>
          <a:endParaRPr lang="en-US"/>
        </a:p>
      </dgm:t>
    </dgm:pt>
    <dgm:pt modelId="{B21B9EF1-C931-D54F-B044-D8B633C03B72}" type="sibTrans" cxnId="{15E1BBCE-E65A-744F-9148-2A5027E08CF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4A6CBA8-9776-9A4F-B490-5C9F60EB6FB9}" type="pres">
      <dgm:prSet presAssocID="{10874CE8-3ED1-2742-9970-1D2C3EC233AD}" presName="Name0" presStyleCnt="0">
        <dgm:presLayoutVars>
          <dgm:chMax val="7"/>
          <dgm:chPref val="7"/>
          <dgm:dir/>
        </dgm:presLayoutVars>
      </dgm:prSet>
      <dgm:spPr/>
    </dgm:pt>
    <dgm:pt modelId="{2D81CB3A-D952-2C4A-8AE9-CDA838A1F835}" type="pres">
      <dgm:prSet presAssocID="{10874CE8-3ED1-2742-9970-1D2C3EC233AD}" presName="Name1" presStyleCnt="0"/>
      <dgm:spPr/>
    </dgm:pt>
    <dgm:pt modelId="{4E1575D9-84C6-2549-83A2-78905B6BE57E}" type="pres">
      <dgm:prSet presAssocID="{B21B9EF1-C931-D54F-B044-D8B633C03B72}" presName="picture_1" presStyleCnt="0"/>
      <dgm:spPr/>
    </dgm:pt>
    <dgm:pt modelId="{31AE90CF-8799-B746-84CF-CEF7A386FE7A}" type="pres">
      <dgm:prSet presAssocID="{B21B9EF1-C931-D54F-B044-D8B633C03B72}" presName="pictureRepeatNode" presStyleLbl="alignImgPlace1" presStyleIdx="0" presStyleCnt="1" custLinFactNeighborX="-47878" custLinFactNeighborY="-5833"/>
      <dgm:spPr/>
    </dgm:pt>
    <dgm:pt modelId="{77C0695F-3007-2C46-9B5F-CBA1DF18FF29}" type="pres">
      <dgm:prSet presAssocID="{E0149DFE-41AB-9E4F-BC00-20F1EE64B93F}" presName="text_1" presStyleLbl="node1" presStyleIdx="0" presStyleCnt="0">
        <dgm:presLayoutVars>
          <dgm:bulletEnabled val="1"/>
        </dgm:presLayoutVars>
      </dgm:prSet>
      <dgm:spPr/>
    </dgm:pt>
  </dgm:ptLst>
  <dgm:cxnLst>
    <dgm:cxn modelId="{2678A32A-E213-3B4F-8714-9F08A4E35790}" type="presOf" srcId="{10874CE8-3ED1-2742-9970-1D2C3EC233AD}" destId="{04A6CBA8-9776-9A4F-B490-5C9F60EB6FB9}" srcOrd="0" destOrd="0" presId="urn:microsoft.com/office/officeart/2008/layout/CircularPictureCallout"/>
    <dgm:cxn modelId="{20C23F57-3093-CC4D-BB29-43E6A5B9839D}" type="presOf" srcId="{E0149DFE-41AB-9E4F-BC00-20F1EE64B93F}" destId="{77C0695F-3007-2C46-9B5F-CBA1DF18FF29}" srcOrd="0" destOrd="0" presId="urn:microsoft.com/office/officeart/2008/layout/CircularPictureCallout"/>
    <dgm:cxn modelId="{31499AB4-6E45-A840-A2D7-6869FB7D567E}" type="presOf" srcId="{B21B9EF1-C931-D54F-B044-D8B633C03B72}" destId="{31AE90CF-8799-B746-84CF-CEF7A386FE7A}" srcOrd="0" destOrd="0" presId="urn:microsoft.com/office/officeart/2008/layout/CircularPictureCallout"/>
    <dgm:cxn modelId="{15E1BBCE-E65A-744F-9148-2A5027E08CFC}" srcId="{10874CE8-3ED1-2742-9970-1D2C3EC233AD}" destId="{E0149DFE-41AB-9E4F-BC00-20F1EE64B93F}" srcOrd="0" destOrd="0" parTransId="{9202D4F8-4DC1-5C40-8098-4182F75693A8}" sibTransId="{B21B9EF1-C931-D54F-B044-D8B633C03B72}"/>
    <dgm:cxn modelId="{59B0429B-8DBD-C644-873A-AEFD1E874C19}" type="presParOf" srcId="{04A6CBA8-9776-9A4F-B490-5C9F60EB6FB9}" destId="{2D81CB3A-D952-2C4A-8AE9-CDA838A1F835}" srcOrd="0" destOrd="0" presId="urn:microsoft.com/office/officeart/2008/layout/CircularPictureCallout"/>
    <dgm:cxn modelId="{FF265E4E-1A1A-7D4C-A278-0EF1FF31FECF}" type="presParOf" srcId="{2D81CB3A-D952-2C4A-8AE9-CDA838A1F835}" destId="{4E1575D9-84C6-2549-83A2-78905B6BE57E}" srcOrd="0" destOrd="0" presId="urn:microsoft.com/office/officeart/2008/layout/CircularPictureCallout"/>
    <dgm:cxn modelId="{871537ED-294E-8842-BC8A-86E87AA9FE84}" type="presParOf" srcId="{4E1575D9-84C6-2549-83A2-78905B6BE57E}" destId="{31AE90CF-8799-B746-84CF-CEF7A386FE7A}" srcOrd="0" destOrd="0" presId="urn:microsoft.com/office/officeart/2008/layout/CircularPictureCallout"/>
    <dgm:cxn modelId="{7D734A48-CD05-694D-A317-E80CB0B82884}" type="presParOf" srcId="{2D81CB3A-D952-2C4A-8AE9-CDA838A1F835}" destId="{77C0695F-3007-2C46-9B5F-CBA1DF18FF29}"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2A41A7-10BA-2A4E-9DDB-0A572256EEF8}"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14EFCBE2-F088-5641-980A-6DD1641D0D16}">
      <dgm:prSet/>
      <dgm:spPr/>
      <dgm:t>
        <a:bodyPr/>
        <a:lstStyle/>
        <a:p>
          <a:r>
            <a:rPr lang="en-US" dirty="0">
              <a:solidFill>
                <a:schemeClr val="bg1"/>
              </a:solidFill>
              <a:cs typeface="Bookman Old Style"/>
            </a:rPr>
            <a:t>120 Students                 15-30 Int’l Students</a:t>
          </a:r>
          <a:endParaRPr lang="en-US" dirty="0">
            <a:solidFill>
              <a:schemeClr val="bg1"/>
            </a:solidFill>
          </a:endParaRPr>
        </a:p>
      </dgm:t>
    </dgm:pt>
    <dgm:pt modelId="{313FE254-A58B-884D-BDB8-7F3A7561FCAE}" type="parTrans" cxnId="{9B3A0A98-3BD8-D04F-A34A-C7DA0E9BB0F6}">
      <dgm:prSet/>
      <dgm:spPr/>
      <dgm:t>
        <a:bodyPr/>
        <a:lstStyle/>
        <a:p>
          <a:endParaRPr lang="en-US"/>
        </a:p>
      </dgm:t>
    </dgm:pt>
    <dgm:pt modelId="{EE8F2ED9-1B52-914B-A11E-97810D760CD5}" type="sibTrans" cxnId="{9B3A0A98-3BD8-D04F-A34A-C7DA0E9BB0F6}">
      <dgm:prSet/>
      <dgm:spPr>
        <a:blipFill rotWithShape="1">
          <a:blip xmlns:r="http://schemas.openxmlformats.org/officeDocument/2006/relationships" r:embed="rId1">
            <a:alphaModFix amt="58000"/>
          </a:blip>
          <a:stretch>
            <a:fillRect/>
          </a:stretch>
        </a:blipFill>
      </dgm:spPr>
      <dgm:t>
        <a:bodyPr/>
        <a:lstStyle/>
        <a:p>
          <a:endParaRPr lang="en-US"/>
        </a:p>
      </dgm:t>
    </dgm:pt>
    <dgm:pt modelId="{6A6A6FCF-7226-4E46-98ED-662F6627C18C}" type="pres">
      <dgm:prSet presAssocID="{8A2A41A7-10BA-2A4E-9DDB-0A572256EEF8}" presName="Name0" presStyleCnt="0">
        <dgm:presLayoutVars>
          <dgm:chMax val="7"/>
          <dgm:chPref val="7"/>
          <dgm:dir/>
        </dgm:presLayoutVars>
      </dgm:prSet>
      <dgm:spPr/>
    </dgm:pt>
    <dgm:pt modelId="{567CAEFD-C44C-AF43-BBF3-B1DE1A43E2E7}" type="pres">
      <dgm:prSet presAssocID="{8A2A41A7-10BA-2A4E-9DDB-0A572256EEF8}" presName="Name1" presStyleCnt="0"/>
      <dgm:spPr/>
    </dgm:pt>
    <dgm:pt modelId="{78B5AE44-87E2-304A-9447-4C4C24BBFB4F}" type="pres">
      <dgm:prSet presAssocID="{EE8F2ED9-1B52-914B-A11E-97810D760CD5}" presName="picture_1" presStyleCnt="0"/>
      <dgm:spPr/>
    </dgm:pt>
    <dgm:pt modelId="{C3C31BA4-7682-734E-9C71-99C1C864D57B}" type="pres">
      <dgm:prSet presAssocID="{EE8F2ED9-1B52-914B-A11E-97810D760CD5}" presName="pictureRepeatNode" presStyleLbl="alignImgPlace1" presStyleIdx="0" presStyleCnt="1" custLinFactNeighborX="50000" custLinFactNeighborY="-16155"/>
      <dgm:spPr/>
    </dgm:pt>
    <dgm:pt modelId="{64D25359-2D0E-D343-B48B-46F9E4BF48BE}" type="pres">
      <dgm:prSet presAssocID="{14EFCBE2-F088-5641-980A-6DD1641D0D16}" presName="text_1" presStyleLbl="node1" presStyleIdx="0" presStyleCnt="0" custScaleX="130279" custLinFactNeighborX="79861" custLinFactNeighborY="-83139">
        <dgm:presLayoutVars>
          <dgm:bulletEnabled val="1"/>
        </dgm:presLayoutVars>
      </dgm:prSet>
      <dgm:spPr/>
    </dgm:pt>
  </dgm:ptLst>
  <dgm:cxnLst>
    <dgm:cxn modelId="{881A2F48-5D7B-6243-A712-5E401BD83182}" type="presOf" srcId="{8A2A41A7-10BA-2A4E-9DDB-0A572256EEF8}" destId="{6A6A6FCF-7226-4E46-98ED-662F6627C18C}" srcOrd="0" destOrd="0" presId="urn:microsoft.com/office/officeart/2008/layout/CircularPictureCallout"/>
    <dgm:cxn modelId="{C5B90167-05E1-A041-9B17-CEF4495DEFE1}" type="presOf" srcId="{EE8F2ED9-1B52-914B-A11E-97810D760CD5}" destId="{C3C31BA4-7682-734E-9C71-99C1C864D57B}" srcOrd="0" destOrd="0" presId="urn:microsoft.com/office/officeart/2008/layout/CircularPictureCallout"/>
    <dgm:cxn modelId="{9B3A0A98-3BD8-D04F-A34A-C7DA0E9BB0F6}" srcId="{8A2A41A7-10BA-2A4E-9DDB-0A572256EEF8}" destId="{14EFCBE2-F088-5641-980A-6DD1641D0D16}" srcOrd="0" destOrd="0" parTransId="{313FE254-A58B-884D-BDB8-7F3A7561FCAE}" sibTransId="{EE8F2ED9-1B52-914B-A11E-97810D760CD5}"/>
    <dgm:cxn modelId="{861FD9F5-3FFF-0F42-9866-F59C2B79D4C7}" type="presOf" srcId="{14EFCBE2-F088-5641-980A-6DD1641D0D16}" destId="{64D25359-2D0E-D343-B48B-46F9E4BF48BE}" srcOrd="0" destOrd="0" presId="urn:microsoft.com/office/officeart/2008/layout/CircularPictureCallout"/>
    <dgm:cxn modelId="{4FA54A26-C120-DF49-AD45-A1CBA3F8B368}" type="presParOf" srcId="{6A6A6FCF-7226-4E46-98ED-662F6627C18C}" destId="{567CAEFD-C44C-AF43-BBF3-B1DE1A43E2E7}" srcOrd="0" destOrd="0" presId="urn:microsoft.com/office/officeart/2008/layout/CircularPictureCallout"/>
    <dgm:cxn modelId="{6445A024-0279-ED44-8CED-2467A703C8C4}" type="presParOf" srcId="{567CAEFD-C44C-AF43-BBF3-B1DE1A43E2E7}" destId="{78B5AE44-87E2-304A-9447-4C4C24BBFB4F}" srcOrd="0" destOrd="0" presId="urn:microsoft.com/office/officeart/2008/layout/CircularPictureCallout"/>
    <dgm:cxn modelId="{82CB758C-E37F-F74F-89AD-386839E70A0E}" type="presParOf" srcId="{78B5AE44-87E2-304A-9447-4C4C24BBFB4F}" destId="{C3C31BA4-7682-734E-9C71-99C1C864D57B}" srcOrd="0" destOrd="0" presId="urn:microsoft.com/office/officeart/2008/layout/CircularPictureCallout"/>
    <dgm:cxn modelId="{066EE3DC-149F-6F4B-963F-84EFF9BB2C9C}" type="presParOf" srcId="{567CAEFD-C44C-AF43-BBF3-B1DE1A43E2E7}" destId="{64D25359-2D0E-D343-B48B-46F9E4BF48BE}" srcOrd="1"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E036F5-9475-624F-954A-AE19D3655193}" type="doc">
      <dgm:prSet loTypeId="urn:microsoft.com/office/officeart/2005/8/layout/cycle8" loCatId="" qsTypeId="urn:microsoft.com/office/officeart/2005/8/quickstyle/simple4" qsCatId="simple" csTypeId="urn:microsoft.com/office/officeart/2005/8/colors/accent1_2" csCatId="accent1" phldr="1"/>
      <dgm:spPr/>
    </dgm:pt>
    <dgm:pt modelId="{68F6EF12-610D-3541-BE57-AC0D29394A4A}">
      <dgm:prSet phldrT="[Text]" custT="1"/>
      <dgm:spPr/>
      <dgm:t>
        <a:bodyPr/>
        <a:lstStyle/>
        <a:p>
          <a:pPr algn="ctr"/>
          <a:r>
            <a:rPr lang="en-US" sz="1800" b="1" i="0" dirty="0">
              <a:cs typeface="Bookman Old Style"/>
            </a:rPr>
            <a:t>THEORY</a:t>
          </a:r>
        </a:p>
        <a:p>
          <a:pPr algn="l"/>
          <a:r>
            <a:rPr lang="en-US" sz="1400" i="0" dirty="0">
              <a:cs typeface="Bookman Old Style"/>
            </a:rPr>
            <a:t>You will learn about foundational  Canadian approaches to teaching students in the 21</a:t>
          </a:r>
          <a:r>
            <a:rPr lang="en-US" sz="1400" i="0" baseline="30000" dirty="0">
              <a:cs typeface="Bookman Old Style"/>
            </a:rPr>
            <a:t>st</a:t>
          </a:r>
          <a:r>
            <a:rPr lang="en-US" sz="1400" i="0" dirty="0">
              <a:cs typeface="Bookman Old Style"/>
            </a:rPr>
            <a:t> Century classroom in a professional learning setting. </a:t>
          </a:r>
          <a:endParaRPr lang="en-US" sz="1400" i="0" dirty="0"/>
        </a:p>
      </dgm:t>
    </dgm:pt>
    <dgm:pt modelId="{F28A532A-C239-0A4A-8540-7EE165B1A683}" type="parTrans" cxnId="{254CCEEB-3AB4-5E4E-B5E3-83472EB145AC}">
      <dgm:prSet/>
      <dgm:spPr/>
      <dgm:t>
        <a:bodyPr/>
        <a:lstStyle/>
        <a:p>
          <a:endParaRPr lang="en-US"/>
        </a:p>
      </dgm:t>
    </dgm:pt>
    <dgm:pt modelId="{E752C80C-05D1-0145-A7AC-5776746ABCF2}" type="sibTrans" cxnId="{254CCEEB-3AB4-5E4E-B5E3-83472EB145AC}">
      <dgm:prSet/>
      <dgm:spPr/>
      <dgm:t>
        <a:bodyPr/>
        <a:lstStyle/>
        <a:p>
          <a:endParaRPr lang="en-US"/>
        </a:p>
      </dgm:t>
    </dgm:pt>
    <dgm:pt modelId="{02033298-0DBB-734F-93E4-DD5DB3BAAABB}">
      <dgm:prSet custT="1"/>
      <dgm:spPr/>
      <dgm:t>
        <a:bodyPr/>
        <a:lstStyle/>
        <a:p>
          <a:pPr algn="ctr"/>
          <a:r>
            <a:rPr lang="en-US" sz="1800" b="1" i="0" dirty="0">
              <a:cs typeface="Bookman Old Style"/>
            </a:rPr>
            <a:t>PRACTICE</a:t>
          </a:r>
        </a:p>
        <a:p>
          <a:pPr algn="l"/>
          <a:r>
            <a:rPr lang="en-US" sz="1400" i="0" dirty="0">
              <a:cs typeface="Bookman Old Style"/>
            </a:rPr>
            <a:t>You will observe and see what we discussed in the classroom with Canadian teachers and have an opportunity to discuss with them any questions you may have.</a:t>
          </a:r>
          <a:endParaRPr lang="en-CA" sz="1400" i="0" dirty="0">
            <a:cs typeface="Bookman Old Style"/>
          </a:endParaRPr>
        </a:p>
      </dgm:t>
    </dgm:pt>
    <dgm:pt modelId="{C13E055C-E3EB-B747-B579-BC57245A2934}" type="parTrans" cxnId="{A0BA62D8-52D4-AB42-827E-6B3871E07C1C}">
      <dgm:prSet/>
      <dgm:spPr/>
      <dgm:t>
        <a:bodyPr/>
        <a:lstStyle/>
        <a:p>
          <a:endParaRPr lang="en-US"/>
        </a:p>
      </dgm:t>
    </dgm:pt>
    <dgm:pt modelId="{BBF68F7E-47C4-8A4B-BA07-C795E4441E72}" type="sibTrans" cxnId="{A0BA62D8-52D4-AB42-827E-6B3871E07C1C}">
      <dgm:prSet/>
      <dgm:spPr/>
      <dgm:t>
        <a:bodyPr/>
        <a:lstStyle/>
        <a:p>
          <a:endParaRPr lang="en-US"/>
        </a:p>
      </dgm:t>
    </dgm:pt>
    <dgm:pt modelId="{9D868443-97A3-A74B-A244-28B68F5B4508}" type="pres">
      <dgm:prSet presAssocID="{7AE036F5-9475-624F-954A-AE19D3655193}" presName="compositeShape" presStyleCnt="0">
        <dgm:presLayoutVars>
          <dgm:chMax val="7"/>
          <dgm:dir/>
          <dgm:resizeHandles val="exact"/>
        </dgm:presLayoutVars>
      </dgm:prSet>
      <dgm:spPr/>
    </dgm:pt>
    <dgm:pt modelId="{7681E96A-8370-D541-938E-1000B5B5C998}" type="pres">
      <dgm:prSet presAssocID="{7AE036F5-9475-624F-954A-AE19D3655193}" presName="wedge1" presStyleLbl="node1" presStyleIdx="0" presStyleCnt="2"/>
      <dgm:spPr/>
    </dgm:pt>
    <dgm:pt modelId="{58A694A1-47BD-2546-BD78-BE0696F5729B}" type="pres">
      <dgm:prSet presAssocID="{7AE036F5-9475-624F-954A-AE19D3655193}" presName="dummy1a" presStyleCnt="0"/>
      <dgm:spPr/>
    </dgm:pt>
    <dgm:pt modelId="{C9114797-856F-CC41-8BA0-FD58FBD126B0}" type="pres">
      <dgm:prSet presAssocID="{7AE036F5-9475-624F-954A-AE19D3655193}" presName="dummy1b" presStyleCnt="0"/>
      <dgm:spPr/>
    </dgm:pt>
    <dgm:pt modelId="{3C41734C-F53D-0B48-8080-091802366F07}" type="pres">
      <dgm:prSet presAssocID="{7AE036F5-9475-624F-954A-AE19D3655193}" presName="wedge1Tx" presStyleLbl="node1" presStyleIdx="0" presStyleCnt="2">
        <dgm:presLayoutVars>
          <dgm:chMax val="0"/>
          <dgm:chPref val="0"/>
          <dgm:bulletEnabled val="1"/>
        </dgm:presLayoutVars>
      </dgm:prSet>
      <dgm:spPr/>
    </dgm:pt>
    <dgm:pt modelId="{23C3A8C6-9BA6-C343-9B8B-8CDE202F800A}" type="pres">
      <dgm:prSet presAssocID="{7AE036F5-9475-624F-954A-AE19D3655193}" presName="wedge2" presStyleLbl="node1" presStyleIdx="1" presStyleCnt="2"/>
      <dgm:spPr/>
    </dgm:pt>
    <dgm:pt modelId="{C3071327-1D0F-1D43-B486-74394926A5BC}" type="pres">
      <dgm:prSet presAssocID="{7AE036F5-9475-624F-954A-AE19D3655193}" presName="dummy2a" presStyleCnt="0"/>
      <dgm:spPr/>
    </dgm:pt>
    <dgm:pt modelId="{5549B6A8-5509-B440-BCDC-C9C879194E62}" type="pres">
      <dgm:prSet presAssocID="{7AE036F5-9475-624F-954A-AE19D3655193}" presName="dummy2b" presStyleCnt="0"/>
      <dgm:spPr/>
    </dgm:pt>
    <dgm:pt modelId="{CB27EC12-6629-3444-927B-BF6ACAC9E8BE}" type="pres">
      <dgm:prSet presAssocID="{7AE036F5-9475-624F-954A-AE19D3655193}" presName="wedge2Tx" presStyleLbl="node1" presStyleIdx="1" presStyleCnt="2">
        <dgm:presLayoutVars>
          <dgm:chMax val="0"/>
          <dgm:chPref val="0"/>
          <dgm:bulletEnabled val="1"/>
        </dgm:presLayoutVars>
      </dgm:prSet>
      <dgm:spPr/>
    </dgm:pt>
    <dgm:pt modelId="{6CCD7545-E785-D447-91EA-65D59AC7E0C7}" type="pres">
      <dgm:prSet presAssocID="{E752C80C-05D1-0145-A7AC-5776746ABCF2}" presName="arrowWedge1" presStyleLbl="fgSibTrans2D1" presStyleIdx="0" presStyleCnt="2"/>
      <dgm:spPr/>
    </dgm:pt>
    <dgm:pt modelId="{56F61D00-24D3-8A4D-B53D-94D99D181184}" type="pres">
      <dgm:prSet presAssocID="{BBF68F7E-47C4-8A4B-BA07-C795E4441E72}" presName="arrowWedge2" presStyleLbl="fgSibTrans2D1" presStyleIdx="1" presStyleCnt="2"/>
      <dgm:spPr/>
    </dgm:pt>
  </dgm:ptLst>
  <dgm:cxnLst>
    <dgm:cxn modelId="{516EE817-BF19-3E41-A364-6F79974003AE}" type="presOf" srcId="{68F6EF12-610D-3541-BE57-AC0D29394A4A}" destId="{7681E96A-8370-D541-938E-1000B5B5C998}" srcOrd="0" destOrd="0" presId="urn:microsoft.com/office/officeart/2005/8/layout/cycle8"/>
    <dgm:cxn modelId="{D33FDA2E-DA64-8B44-80A8-A3F7B769AE2E}" type="presOf" srcId="{7AE036F5-9475-624F-954A-AE19D3655193}" destId="{9D868443-97A3-A74B-A244-28B68F5B4508}" srcOrd="0" destOrd="0" presId="urn:microsoft.com/office/officeart/2005/8/layout/cycle8"/>
    <dgm:cxn modelId="{8D8139A6-110B-F04C-B563-79B120D528C7}" type="presOf" srcId="{02033298-0DBB-734F-93E4-DD5DB3BAAABB}" destId="{23C3A8C6-9BA6-C343-9B8B-8CDE202F800A}" srcOrd="0" destOrd="0" presId="urn:microsoft.com/office/officeart/2005/8/layout/cycle8"/>
    <dgm:cxn modelId="{F5ED95A6-CB2E-F747-9696-FF32DF3DECA3}" type="presOf" srcId="{68F6EF12-610D-3541-BE57-AC0D29394A4A}" destId="{3C41734C-F53D-0B48-8080-091802366F07}" srcOrd="1" destOrd="0" presId="urn:microsoft.com/office/officeart/2005/8/layout/cycle8"/>
    <dgm:cxn modelId="{A0BA62D8-52D4-AB42-827E-6B3871E07C1C}" srcId="{7AE036F5-9475-624F-954A-AE19D3655193}" destId="{02033298-0DBB-734F-93E4-DD5DB3BAAABB}" srcOrd="1" destOrd="0" parTransId="{C13E055C-E3EB-B747-B579-BC57245A2934}" sibTransId="{BBF68F7E-47C4-8A4B-BA07-C795E4441E72}"/>
    <dgm:cxn modelId="{FAE2CCE2-0FEB-D14F-BF49-7C8B90375725}" type="presOf" srcId="{02033298-0DBB-734F-93E4-DD5DB3BAAABB}" destId="{CB27EC12-6629-3444-927B-BF6ACAC9E8BE}" srcOrd="1" destOrd="0" presId="urn:microsoft.com/office/officeart/2005/8/layout/cycle8"/>
    <dgm:cxn modelId="{254CCEEB-3AB4-5E4E-B5E3-83472EB145AC}" srcId="{7AE036F5-9475-624F-954A-AE19D3655193}" destId="{68F6EF12-610D-3541-BE57-AC0D29394A4A}" srcOrd="0" destOrd="0" parTransId="{F28A532A-C239-0A4A-8540-7EE165B1A683}" sibTransId="{E752C80C-05D1-0145-A7AC-5776746ABCF2}"/>
    <dgm:cxn modelId="{E934128D-6DD6-1144-AE90-09221CF42706}" type="presParOf" srcId="{9D868443-97A3-A74B-A244-28B68F5B4508}" destId="{7681E96A-8370-D541-938E-1000B5B5C998}" srcOrd="0" destOrd="0" presId="urn:microsoft.com/office/officeart/2005/8/layout/cycle8"/>
    <dgm:cxn modelId="{00425471-BFC4-0740-A2BD-B6D124578864}" type="presParOf" srcId="{9D868443-97A3-A74B-A244-28B68F5B4508}" destId="{58A694A1-47BD-2546-BD78-BE0696F5729B}" srcOrd="1" destOrd="0" presId="urn:microsoft.com/office/officeart/2005/8/layout/cycle8"/>
    <dgm:cxn modelId="{E78CCEF5-BC41-9949-9993-DA8BA2E4C17A}" type="presParOf" srcId="{9D868443-97A3-A74B-A244-28B68F5B4508}" destId="{C9114797-856F-CC41-8BA0-FD58FBD126B0}" srcOrd="2" destOrd="0" presId="urn:microsoft.com/office/officeart/2005/8/layout/cycle8"/>
    <dgm:cxn modelId="{20BBB1BB-89CD-A344-BFBC-FFA5A6FBDDE3}" type="presParOf" srcId="{9D868443-97A3-A74B-A244-28B68F5B4508}" destId="{3C41734C-F53D-0B48-8080-091802366F07}" srcOrd="3" destOrd="0" presId="urn:microsoft.com/office/officeart/2005/8/layout/cycle8"/>
    <dgm:cxn modelId="{DFEBA3BE-62E1-3847-97A4-7D28B7A8E2D2}" type="presParOf" srcId="{9D868443-97A3-A74B-A244-28B68F5B4508}" destId="{23C3A8C6-9BA6-C343-9B8B-8CDE202F800A}" srcOrd="4" destOrd="0" presId="urn:microsoft.com/office/officeart/2005/8/layout/cycle8"/>
    <dgm:cxn modelId="{AD00F99F-81B0-1B49-AFF5-5FC00F4B4613}" type="presParOf" srcId="{9D868443-97A3-A74B-A244-28B68F5B4508}" destId="{C3071327-1D0F-1D43-B486-74394926A5BC}" srcOrd="5" destOrd="0" presId="urn:microsoft.com/office/officeart/2005/8/layout/cycle8"/>
    <dgm:cxn modelId="{13BEAA57-AFA8-AE42-8228-406404B58B75}" type="presParOf" srcId="{9D868443-97A3-A74B-A244-28B68F5B4508}" destId="{5549B6A8-5509-B440-BCDC-C9C879194E62}" srcOrd="6" destOrd="0" presId="urn:microsoft.com/office/officeart/2005/8/layout/cycle8"/>
    <dgm:cxn modelId="{BB378A3F-F955-9849-BA0D-FFD194ED35F1}" type="presParOf" srcId="{9D868443-97A3-A74B-A244-28B68F5B4508}" destId="{CB27EC12-6629-3444-927B-BF6ACAC9E8BE}" srcOrd="7" destOrd="0" presId="urn:microsoft.com/office/officeart/2005/8/layout/cycle8"/>
    <dgm:cxn modelId="{07DFCC6A-4F22-2246-AC87-26A7D65884AA}" type="presParOf" srcId="{9D868443-97A3-A74B-A244-28B68F5B4508}" destId="{6CCD7545-E785-D447-91EA-65D59AC7E0C7}" srcOrd="8" destOrd="0" presId="urn:microsoft.com/office/officeart/2005/8/layout/cycle8"/>
    <dgm:cxn modelId="{ACE134D3-D2B9-3246-BA0F-15DEA53CCD9F}" type="presParOf" srcId="{9D868443-97A3-A74B-A244-28B68F5B4508}" destId="{56F61D00-24D3-8A4D-B53D-94D99D181184}" srcOrd="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97AE50-2ACA-3746-B947-6903ABC91C10}" type="doc">
      <dgm:prSet loTypeId="urn:microsoft.com/office/officeart/2008/layout/CircularPictureCallout" loCatId="" qsTypeId="urn:microsoft.com/office/officeart/2005/8/quickstyle/simple4" qsCatId="simple" csTypeId="urn:microsoft.com/office/officeart/2005/8/colors/accent1_2" csCatId="accent1" phldr="1"/>
      <dgm:spPr/>
      <dgm:t>
        <a:bodyPr/>
        <a:lstStyle/>
        <a:p>
          <a:endParaRPr lang="en-US"/>
        </a:p>
      </dgm:t>
    </dgm:pt>
    <dgm:pt modelId="{31E323D8-A47F-A243-AD8A-5BE4B781F730}">
      <dgm:prSet/>
      <dgm:spPr/>
      <dgm:t>
        <a:bodyPr/>
        <a:lstStyle/>
        <a:p>
          <a:pPr rtl="0"/>
          <a:endParaRPr lang="en-US" dirty="0"/>
        </a:p>
      </dgm:t>
    </dgm:pt>
    <dgm:pt modelId="{CE27BA4C-5242-F84B-BC8A-C8EBAEBCA5BD}" type="sibTrans" cxnId="{0DC947C5-ECE8-954F-85D4-61D7F5126CD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t>
        <a:bodyPr/>
        <a:lstStyle/>
        <a:p>
          <a:endParaRPr lang="en-US"/>
        </a:p>
      </dgm:t>
      <dgm:extLst>
        <a:ext uri="{E40237B7-FDA0-4F09-8148-C483321AD2D9}">
          <dgm14:cNvPr xmlns:dgm14="http://schemas.microsoft.com/office/drawing/2010/diagram" id="0" name="">
            <a:hlinkClick xmlns:r="http://schemas.openxmlformats.org/officeDocument/2006/relationships" r:id="rId2"/>
          </dgm14:cNvPr>
        </a:ext>
      </dgm:extLst>
    </dgm:pt>
    <dgm:pt modelId="{5C30CB33-A091-6645-B244-700B310620F7}" type="parTrans" cxnId="{0DC947C5-ECE8-954F-85D4-61D7F5126CD8}">
      <dgm:prSet/>
      <dgm:spPr/>
      <dgm:t>
        <a:bodyPr/>
        <a:lstStyle/>
        <a:p>
          <a:endParaRPr lang="en-US"/>
        </a:p>
      </dgm:t>
    </dgm:pt>
    <dgm:pt modelId="{C4FCD49E-D288-8749-8884-594E9CC9646B}" type="pres">
      <dgm:prSet presAssocID="{5E97AE50-2ACA-3746-B947-6903ABC91C10}" presName="Name0" presStyleCnt="0">
        <dgm:presLayoutVars>
          <dgm:chMax val="7"/>
          <dgm:chPref val="7"/>
          <dgm:dir/>
        </dgm:presLayoutVars>
      </dgm:prSet>
      <dgm:spPr/>
    </dgm:pt>
    <dgm:pt modelId="{905326F4-6255-A54E-B76A-98DC391A781F}" type="pres">
      <dgm:prSet presAssocID="{5E97AE50-2ACA-3746-B947-6903ABC91C10}" presName="Name1" presStyleCnt="0"/>
      <dgm:spPr/>
    </dgm:pt>
    <dgm:pt modelId="{4C98AB00-511B-8347-8F63-E02930E09CA5}" type="pres">
      <dgm:prSet presAssocID="{CE27BA4C-5242-F84B-BC8A-C8EBAEBCA5BD}" presName="picture_1" presStyleCnt="0"/>
      <dgm:spPr/>
    </dgm:pt>
    <dgm:pt modelId="{61B94AB0-5147-A84E-853F-54FCC9248796}" type="pres">
      <dgm:prSet presAssocID="{CE27BA4C-5242-F84B-BC8A-C8EBAEBCA5BD}" presName="pictureRepeatNode" presStyleLbl="alignImgPlace1" presStyleIdx="0" presStyleCnt="1" custScaleX="143434" custScaleY="133768" custLinFactNeighborX="11959" custLinFactNeighborY="-8279"/>
      <dgm:spPr/>
    </dgm:pt>
    <dgm:pt modelId="{780022B5-5CA0-EE4A-B176-D89EB777B7CF}" type="pres">
      <dgm:prSet presAssocID="{31E323D8-A47F-A243-AD8A-5BE4B781F730}" presName="text_1" presStyleLbl="node1" presStyleIdx="0" presStyleCnt="0">
        <dgm:presLayoutVars>
          <dgm:bulletEnabled val="1"/>
        </dgm:presLayoutVars>
      </dgm:prSet>
      <dgm:spPr/>
    </dgm:pt>
  </dgm:ptLst>
  <dgm:cxnLst>
    <dgm:cxn modelId="{076B133C-3587-7542-84EA-06B7E20D581B}" type="presOf" srcId="{5E97AE50-2ACA-3746-B947-6903ABC91C10}" destId="{C4FCD49E-D288-8749-8884-594E9CC9646B}" srcOrd="0" destOrd="0" presId="urn:microsoft.com/office/officeart/2008/layout/CircularPictureCallout"/>
    <dgm:cxn modelId="{430A6391-B037-554A-85F9-90A8E91AE31F}" type="presOf" srcId="{31E323D8-A47F-A243-AD8A-5BE4B781F730}" destId="{780022B5-5CA0-EE4A-B176-D89EB777B7CF}" srcOrd="0" destOrd="0" presId="urn:microsoft.com/office/officeart/2008/layout/CircularPictureCallout"/>
    <dgm:cxn modelId="{91967BA4-8424-1A45-9C2B-8DADAB33BA6A}" type="presOf" srcId="{CE27BA4C-5242-F84B-BC8A-C8EBAEBCA5BD}" destId="{61B94AB0-5147-A84E-853F-54FCC9248796}" srcOrd="0" destOrd="0" presId="urn:microsoft.com/office/officeart/2008/layout/CircularPictureCallout"/>
    <dgm:cxn modelId="{0DC947C5-ECE8-954F-85D4-61D7F5126CD8}" srcId="{5E97AE50-2ACA-3746-B947-6903ABC91C10}" destId="{31E323D8-A47F-A243-AD8A-5BE4B781F730}" srcOrd="0" destOrd="0" parTransId="{5C30CB33-A091-6645-B244-700B310620F7}" sibTransId="{CE27BA4C-5242-F84B-BC8A-C8EBAEBCA5BD}"/>
    <dgm:cxn modelId="{BBE89260-A2D6-E940-BDB1-FCFE02D2AA4F}" type="presParOf" srcId="{C4FCD49E-D288-8749-8884-594E9CC9646B}" destId="{905326F4-6255-A54E-B76A-98DC391A781F}" srcOrd="0" destOrd="0" presId="urn:microsoft.com/office/officeart/2008/layout/CircularPictureCallout"/>
    <dgm:cxn modelId="{25EB9919-B8A0-7148-A259-9B9D97E4411C}" type="presParOf" srcId="{905326F4-6255-A54E-B76A-98DC391A781F}" destId="{4C98AB00-511B-8347-8F63-E02930E09CA5}" srcOrd="0" destOrd="0" presId="urn:microsoft.com/office/officeart/2008/layout/CircularPictureCallout"/>
    <dgm:cxn modelId="{3AA6F002-0B6F-FF43-9024-F241BF7DBF45}" type="presParOf" srcId="{4C98AB00-511B-8347-8F63-E02930E09CA5}" destId="{61B94AB0-5147-A84E-853F-54FCC9248796}" srcOrd="0" destOrd="0" presId="urn:microsoft.com/office/officeart/2008/layout/CircularPictureCallout"/>
    <dgm:cxn modelId="{56A51437-F509-B747-9230-0523104CE823}" type="presParOf" srcId="{905326F4-6255-A54E-B76A-98DC391A781F}" destId="{780022B5-5CA0-EE4A-B176-D89EB777B7CF}" srcOrd="1"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00BC-09C7-4A49-A212-1BED751508A0}">
      <dsp:nvSpPr>
        <dsp:cNvPr id="0" name=""/>
        <dsp:cNvSpPr/>
      </dsp:nvSpPr>
      <dsp:spPr>
        <a:xfrm>
          <a:off x="839998" y="76189"/>
          <a:ext cx="3048000" cy="3048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5F324E9-0C3C-9A46-9D2A-C4B02A904322}">
      <dsp:nvSpPr>
        <dsp:cNvPr id="0" name=""/>
        <dsp:cNvSpPr/>
      </dsp:nvSpPr>
      <dsp:spPr>
        <a:xfrm>
          <a:off x="2072640" y="2126488"/>
          <a:ext cx="1950720" cy="10058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2072640" y="2126488"/>
        <a:ext cx="1950720" cy="1005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88D9C-1440-C447-81C0-D1FF2712A0E0}">
      <dsp:nvSpPr>
        <dsp:cNvPr id="0" name=""/>
        <dsp:cNvSpPr/>
      </dsp:nvSpPr>
      <dsp:spPr>
        <a:xfrm>
          <a:off x="1612971" y="507999"/>
          <a:ext cx="3048000" cy="3048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85FF5F0-6CB6-EE4C-9AA6-49B2CE0A2566}">
      <dsp:nvSpPr>
        <dsp:cNvPr id="0" name=""/>
        <dsp:cNvSpPr/>
      </dsp:nvSpPr>
      <dsp:spPr>
        <a:xfrm>
          <a:off x="2072640" y="2126488"/>
          <a:ext cx="1950720" cy="10058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2072640" y="2126488"/>
        <a:ext cx="1950720" cy="100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4E732-0946-9F44-805D-DA872A72C2B0}">
      <dsp:nvSpPr>
        <dsp:cNvPr id="0" name=""/>
        <dsp:cNvSpPr/>
      </dsp:nvSpPr>
      <dsp:spPr>
        <a:xfrm>
          <a:off x="1717578" y="315640"/>
          <a:ext cx="3048000" cy="3048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91D76AC-7E52-734F-8A1B-6413DFF09D29}">
      <dsp:nvSpPr>
        <dsp:cNvPr id="0" name=""/>
        <dsp:cNvSpPr/>
      </dsp:nvSpPr>
      <dsp:spPr>
        <a:xfrm>
          <a:off x="2072640" y="2126488"/>
          <a:ext cx="1950720" cy="10058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2072640" y="2126488"/>
        <a:ext cx="1950720" cy="100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90CF-8799-B746-84CF-CEF7A386FE7A}">
      <dsp:nvSpPr>
        <dsp:cNvPr id="0" name=""/>
        <dsp:cNvSpPr/>
      </dsp:nvSpPr>
      <dsp:spPr>
        <a:xfrm>
          <a:off x="58191" y="135387"/>
          <a:ext cx="2742313" cy="27423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C0695F-3007-2C46-9B5F-CBA1DF18FF29}">
      <dsp:nvSpPr>
        <dsp:cNvPr id="0" name=""/>
        <dsp:cNvSpPr/>
      </dsp:nvSpPr>
      <dsp:spPr>
        <a:xfrm>
          <a:off x="1864773" y="1751515"/>
          <a:ext cx="1755080" cy="904963"/>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44800">
            <a:lnSpc>
              <a:spcPct val="90000"/>
            </a:lnSpc>
            <a:spcBef>
              <a:spcPct val="0"/>
            </a:spcBef>
            <a:spcAft>
              <a:spcPct val="35000"/>
            </a:spcAft>
            <a:buNone/>
          </a:pPr>
          <a:endParaRPr lang="en-US" sz="6400" kern="1200" dirty="0"/>
        </a:p>
      </dsp:txBody>
      <dsp:txXfrm>
        <a:off x="1864773" y="1751515"/>
        <a:ext cx="1755080" cy="9049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31BA4-7682-734E-9C71-99C1C864D57B}">
      <dsp:nvSpPr>
        <dsp:cNvPr id="0" name=""/>
        <dsp:cNvSpPr/>
      </dsp:nvSpPr>
      <dsp:spPr>
        <a:xfrm>
          <a:off x="3048000" y="15595"/>
          <a:ext cx="3048000" cy="3048000"/>
        </a:xfrm>
        <a:prstGeom prst="ellipse">
          <a:avLst/>
        </a:prstGeom>
        <a:blipFill rotWithShape="1">
          <a:blip xmlns:r="http://schemas.openxmlformats.org/officeDocument/2006/relationships" r:embed="rId1">
            <a:alphaModFix amt="58000"/>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4D25359-2D0E-D343-B48B-46F9E4BF48BE}">
      <dsp:nvSpPr>
        <dsp:cNvPr id="0" name=""/>
        <dsp:cNvSpPr/>
      </dsp:nvSpPr>
      <dsp:spPr>
        <a:xfrm>
          <a:off x="3335175" y="1290242"/>
          <a:ext cx="2541378" cy="10058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1111250">
            <a:lnSpc>
              <a:spcPct val="90000"/>
            </a:lnSpc>
            <a:spcBef>
              <a:spcPct val="0"/>
            </a:spcBef>
            <a:spcAft>
              <a:spcPct val="35000"/>
            </a:spcAft>
            <a:buNone/>
          </a:pPr>
          <a:r>
            <a:rPr lang="en-US" sz="2500" kern="1200" dirty="0">
              <a:solidFill>
                <a:schemeClr val="bg1"/>
              </a:solidFill>
              <a:cs typeface="Bookman Old Style"/>
            </a:rPr>
            <a:t>120 Students                 15-30 Int’l Students</a:t>
          </a:r>
          <a:endParaRPr lang="en-US" sz="2500" kern="1200" dirty="0">
            <a:solidFill>
              <a:schemeClr val="bg1"/>
            </a:solidFill>
          </a:endParaRPr>
        </a:p>
      </dsp:txBody>
      <dsp:txXfrm>
        <a:off x="3335175" y="1290242"/>
        <a:ext cx="2541378" cy="1005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1E96A-8370-D541-938E-1000B5B5C998}">
      <dsp:nvSpPr>
        <dsp:cNvPr id="0" name=""/>
        <dsp:cNvSpPr/>
      </dsp:nvSpPr>
      <dsp:spPr>
        <a:xfrm>
          <a:off x="1429510" y="434458"/>
          <a:ext cx="4750814" cy="4750814"/>
        </a:xfrm>
        <a:prstGeom prst="pie">
          <a:avLst>
            <a:gd name="adj1" fmla="val 16200000"/>
            <a:gd name="adj2" fmla="val 54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cs typeface="Bookman Old Style"/>
            </a:rPr>
            <a:t>THEORY</a:t>
          </a:r>
        </a:p>
        <a:p>
          <a:pPr marL="0" lvl="0" indent="0" algn="l" defTabSz="800100">
            <a:lnSpc>
              <a:spcPct val="90000"/>
            </a:lnSpc>
            <a:spcBef>
              <a:spcPct val="0"/>
            </a:spcBef>
            <a:spcAft>
              <a:spcPct val="35000"/>
            </a:spcAft>
            <a:buNone/>
          </a:pPr>
          <a:r>
            <a:rPr lang="en-US" sz="1400" i="0" kern="1200" dirty="0">
              <a:cs typeface="Bookman Old Style"/>
            </a:rPr>
            <a:t>You will learn about foundational  Canadian approaches to teaching students in the 21</a:t>
          </a:r>
          <a:r>
            <a:rPr lang="en-US" sz="1400" i="0" kern="1200" baseline="30000" dirty="0">
              <a:cs typeface="Bookman Old Style"/>
            </a:rPr>
            <a:t>st</a:t>
          </a:r>
          <a:r>
            <a:rPr lang="en-US" sz="1400" i="0" kern="1200" dirty="0">
              <a:cs typeface="Bookman Old Style"/>
            </a:rPr>
            <a:t> Century classroom in a professional learning setting. </a:t>
          </a:r>
          <a:endParaRPr lang="en-US" sz="1400" i="0" kern="1200" dirty="0"/>
        </a:p>
      </dsp:txBody>
      <dsp:txXfrm>
        <a:off x="4025491" y="1678719"/>
        <a:ext cx="1696719" cy="2262292"/>
      </dsp:txXfrm>
    </dsp:sp>
    <dsp:sp modelId="{23C3A8C6-9BA6-C343-9B8B-8CDE202F800A}">
      <dsp:nvSpPr>
        <dsp:cNvPr id="0" name=""/>
        <dsp:cNvSpPr/>
      </dsp:nvSpPr>
      <dsp:spPr>
        <a:xfrm>
          <a:off x="1203281" y="434458"/>
          <a:ext cx="4750814" cy="4750814"/>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dirty="0">
              <a:cs typeface="Bookman Old Style"/>
            </a:rPr>
            <a:t>PRACTICE</a:t>
          </a:r>
        </a:p>
        <a:p>
          <a:pPr marL="0" lvl="0" indent="0" algn="l" defTabSz="800100">
            <a:lnSpc>
              <a:spcPct val="90000"/>
            </a:lnSpc>
            <a:spcBef>
              <a:spcPct val="0"/>
            </a:spcBef>
            <a:spcAft>
              <a:spcPct val="35000"/>
            </a:spcAft>
            <a:buNone/>
          </a:pPr>
          <a:r>
            <a:rPr lang="en-US" sz="1400" i="0" kern="1200" dirty="0">
              <a:cs typeface="Bookman Old Style"/>
            </a:rPr>
            <a:t>You will observe and see what we discussed in the classroom with Canadian teachers and have an opportunity to discuss with them any questions you may have.</a:t>
          </a:r>
          <a:endParaRPr lang="en-CA" sz="1400" i="0" kern="1200" dirty="0">
            <a:cs typeface="Bookman Old Style"/>
          </a:endParaRPr>
        </a:p>
      </dsp:txBody>
      <dsp:txXfrm>
        <a:off x="1661395" y="1678719"/>
        <a:ext cx="1696719" cy="2262292"/>
      </dsp:txXfrm>
    </dsp:sp>
    <dsp:sp modelId="{6CCD7545-E785-D447-91EA-65D59AC7E0C7}">
      <dsp:nvSpPr>
        <dsp:cNvPr id="0" name=""/>
        <dsp:cNvSpPr/>
      </dsp:nvSpPr>
      <dsp:spPr>
        <a:xfrm>
          <a:off x="1135412" y="140360"/>
          <a:ext cx="5339011" cy="533901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F61D00-24D3-8A4D-B53D-94D99D181184}">
      <dsp:nvSpPr>
        <dsp:cNvPr id="0" name=""/>
        <dsp:cNvSpPr/>
      </dsp:nvSpPr>
      <dsp:spPr>
        <a:xfrm>
          <a:off x="909183" y="140360"/>
          <a:ext cx="5339011" cy="533901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B94AB0-5147-A84E-853F-54FCC9248796}">
      <dsp:nvSpPr>
        <dsp:cNvPr id="0" name=""/>
        <dsp:cNvSpPr/>
      </dsp:nvSpPr>
      <dsp:spPr>
        <a:xfrm>
          <a:off x="1536035" y="0"/>
          <a:ext cx="5474871" cy="51059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80022B5-5CA0-EE4A-B176-D89EB777B7CF}">
      <dsp:nvSpPr>
        <dsp:cNvPr id="0" name=""/>
        <dsp:cNvSpPr/>
      </dsp:nvSpPr>
      <dsp:spPr>
        <a:xfrm>
          <a:off x="2595557" y="2672533"/>
          <a:ext cx="2442878" cy="1259609"/>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rtl="0">
            <a:lnSpc>
              <a:spcPct val="90000"/>
            </a:lnSpc>
            <a:spcBef>
              <a:spcPct val="0"/>
            </a:spcBef>
            <a:spcAft>
              <a:spcPct val="35000"/>
            </a:spcAft>
            <a:buNone/>
          </a:pPr>
          <a:endParaRPr lang="en-US" sz="6500" kern="1200" dirty="0"/>
        </a:p>
      </dsp:txBody>
      <dsp:txXfrm>
        <a:off x="2595557" y="2672533"/>
        <a:ext cx="2442878" cy="125960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28157E-F105-EE44-9A68-6DDD54C7F63A}" type="datetimeFigureOut">
              <a:rPr lang="en-US" smtClean="0"/>
              <a:t>10/2/18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52C3C-64D5-CF46-8893-282703588164}" type="slidenum">
              <a:rPr lang="en-US" smtClean="0"/>
              <a:t>‹#›</a:t>
            </a:fld>
            <a:endParaRPr lang="en-US"/>
          </a:p>
        </p:txBody>
      </p:sp>
    </p:spTree>
    <p:extLst>
      <p:ext uri="{BB962C8B-B14F-4D97-AF65-F5344CB8AC3E}">
        <p14:creationId xmlns:p14="http://schemas.microsoft.com/office/powerpoint/2010/main" val="1005939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a:t>
            </a:fld>
            <a:endParaRPr lang="en-US"/>
          </a:p>
        </p:txBody>
      </p:sp>
    </p:spTree>
    <p:extLst>
      <p:ext uri="{BB962C8B-B14F-4D97-AF65-F5344CB8AC3E}">
        <p14:creationId xmlns:p14="http://schemas.microsoft.com/office/powerpoint/2010/main" val="226842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10</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11</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12</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https://</a:t>
            </a:r>
            <a:r>
              <a:rPr lang="en-US" dirty="0" err="1"/>
              <a:t>www.youtube.com</a:t>
            </a:r>
            <a:r>
              <a:rPr lang="en-US" dirty="0"/>
              <a:t>/</a:t>
            </a:r>
            <a:r>
              <a:rPr lang="en-US" dirty="0" err="1"/>
              <a:t>watch?v</a:t>
            </a:r>
            <a:r>
              <a:rPr lang="en-US" dirty="0"/>
              <a:t>=zDZFcDGpL4U</a:t>
            </a:r>
          </a:p>
          <a:p>
            <a:endParaRPr lang="en-US" dirty="0"/>
          </a:p>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13</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latin typeface="+mn-lt"/>
                <a:ea typeface="+mn-ea"/>
                <a:cs typeface="+mn-cs"/>
              </a:rPr>
              <a:t>Ok, let’s connect the dots</a:t>
            </a:r>
          </a:p>
          <a:p>
            <a:endParaRPr lang="en-US" sz="1200" b="1" kern="1200" baseline="0" dirty="0">
              <a:solidFill>
                <a:schemeClr val="tx1"/>
              </a:solidFill>
              <a:latin typeface="+mn-lt"/>
              <a:ea typeface="+mn-ea"/>
              <a:cs typeface="+mn-cs"/>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Question:</a:t>
            </a:r>
          </a:p>
          <a:p>
            <a:r>
              <a:rPr lang="en-US" sz="1200" kern="1200" baseline="0" dirty="0">
                <a:solidFill>
                  <a:schemeClr val="tx1"/>
                </a:solidFill>
                <a:latin typeface="+mn-lt"/>
                <a:ea typeface="+mn-ea"/>
                <a:cs typeface="+mn-cs"/>
              </a:rPr>
              <a:t>How are students in China different today than when you were a child?</a:t>
            </a:r>
          </a:p>
          <a:p>
            <a:endParaRPr lang="en-US" sz="1200" kern="1200" baseline="0" dirty="0">
              <a:solidFill>
                <a:schemeClr val="tx1"/>
              </a:solidFill>
              <a:latin typeface="+mn-lt"/>
              <a:ea typeface="+mn-ea"/>
              <a:cs typeface="+mn-cs"/>
            </a:endParaRPr>
          </a:p>
          <a:p>
            <a:r>
              <a:rPr lang="en-US" baseline="0" dirty="0"/>
              <a:t>Gather a few comments verbally</a:t>
            </a:r>
          </a:p>
          <a:p>
            <a:endParaRPr lang="en-US" baseline="0" dirty="0"/>
          </a:p>
          <a:p>
            <a:r>
              <a:rPr lang="en-US" baseline="0" dirty="0"/>
              <a:t>T chart</a:t>
            </a:r>
          </a:p>
          <a:p>
            <a:endParaRPr lang="en-US" baseline="0" dirty="0"/>
          </a:p>
          <a:p>
            <a:r>
              <a:rPr lang="en-US" sz="1200" b="1" kern="1200" dirty="0">
                <a:solidFill>
                  <a:schemeClr val="tx1"/>
                </a:solidFill>
                <a:latin typeface="+mn-lt"/>
                <a:ea typeface="+mn-ea"/>
                <a:cs typeface="+mn-cs"/>
              </a:rPr>
              <a:t>Educators are now finding that today’s students on one hand….</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Don’t use their imaginations as much for entertainment</a:t>
            </a:r>
          </a:p>
          <a:p>
            <a:r>
              <a:rPr lang="en-US" sz="1200" kern="1200" dirty="0">
                <a:solidFill>
                  <a:schemeClr val="tx1"/>
                </a:solidFill>
                <a:latin typeface="+mn-lt"/>
                <a:ea typeface="+mn-ea"/>
                <a:cs typeface="+mn-cs"/>
              </a:rPr>
              <a:t>Are less physically active and play less outdoor games</a:t>
            </a:r>
          </a:p>
          <a:p>
            <a:r>
              <a:rPr lang="en-US" sz="1200" kern="1200" dirty="0">
                <a:solidFill>
                  <a:schemeClr val="tx1"/>
                </a:solidFill>
                <a:latin typeface="+mn-lt"/>
                <a:ea typeface="+mn-ea"/>
                <a:cs typeface="+mn-cs"/>
              </a:rPr>
              <a:t>Seldom read books for entertainment</a:t>
            </a:r>
          </a:p>
          <a:p>
            <a:r>
              <a:rPr lang="en-US" sz="1200" kern="1200" dirty="0">
                <a:solidFill>
                  <a:schemeClr val="tx1"/>
                </a:solidFill>
                <a:latin typeface="+mn-lt"/>
                <a:ea typeface="+mn-ea"/>
                <a:cs typeface="+mn-cs"/>
              </a:rPr>
              <a:t>Have smaller vocabularies</a:t>
            </a:r>
          </a:p>
          <a:p>
            <a:r>
              <a:rPr lang="en-US" sz="1200" kern="1200" dirty="0">
                <a:solidFill>
                  <a:schemeClr val="tx1"/>
                </a:solidFill>
                <a:latin typeface="+mn-lt"/>
                <a:ea typeface="+mn-ea"/>
                <a:cs typeface="+mn-cs"/>
              </a:rPr>
              <a:t>Write short communications</a:t>
            </a:r>
          </a:p>
          <a:p>
            <a:r>
              <a:rPr lang="en-US" sz="1200" kern="1200" dirty="0">
                <a:solidFill>
                  <a:schemeClr val="tx1"/>
                </a:solidFill>
                <a:latin typeface="+mn-lt"/>
                <a:ea typeface="+mn-ea"/>
                <a:cs typeface="+mn-cs"/>
              </a:rPr>
              <a:t>Demonstrate weaker spelling abilities</a:t>
            </a:r>
          </a:p>
          <a:p>
            <a:r>
              <a:rPr lang="en-US" sz="1200" kern="1200" dirty="0">
                <a:solidFill>
                  <a:schemeClr val="tx1"/>
                </a:solidFill>
                <a:latin typeface="+mn-lt"/>
                <a:ea typeface="+mn-ea"/>
                <a:cs typeface="+mn-cs"/>
              </a:rPr>
              <a:t>Prefer to print than handwrite</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On the other hand…..</a:t>
            </a:r>
          </a:p>
          <a:p>
            <a:r>
              <a:rPr lang="en-US" sz="1200" kern="1200" dirty="0">
                <a:solidFill>
                  <a:schemeClr val="tx1"/>
                </a:solidFill>
                <a:latin typeface="+mn-lt"/>
                <a:ea typeface="+mn-ea"/>
                <a:cs typeface="+mn-cs"/>
              </a:rPr>
              <a:t>Have better hand/eye coordination and fine motor skills</a:t>
            </a:r>
          </a:p>
          <a:p>
            <a:r>
              <a:rPr lang="en-US" sz="1200" kern="1200" dirty="0">
                <a:solidFill>
                  <a:schemeClr val="tx1"/>
                </a:solidFill>
                <a:latin typeface="+mn-lt"/>
                <a:ea typeface="+mn-ea"/>
                <a:cs typeface="+mn-cs"/>
              </a:rPr>
              <a:t>Use technology tools to create highly interesting and informed projects that include sound, video and other interactive features</a:t>
            </a:r>
          </a:p>
          <a:p>
            <a:r>
              <a:rPr lang="en-US" sz="1200" kern="1200" dirty="0">
                <a:solidFill>
                  <a:schemeClr val="tx1"/>
                </a:solidFill>
                <a:latin typeface="+mn-lt"/>
                <a:ea typeface="+mn-ea"/>
                <a:cs typeface="+mn-cs"/>
              </a:rPr>
              <a:t>Have more foreknowledge about topics than other generations</a:t>
            </a:r>
          </a:p>
          <a:p>
            <a:r>
              <a:rPr lang="en-US" sz="1200" kern="1200" dirty="0">
                <a:solidFill>
                  <a:schemeClr val="tx1"/>
                </a:solidFill>
                <a:latin typeface="+mn-lt"/>
                <a:ea typeface="+mn-ea"/>
                <a:cs typeface="+mn-cs"/>
              </a:rPr>
              <a:t>Apply theoretical knowledge because they learn by doing and application</a:t>
            </a:r>
          </a:p>
          <a:p>
            <a:r>
              <a:rPr lang="en-US" sz="1200" kern="1200" dirty="0">
                <a:solidFill>
                  <a:schemeClr val="tx1"/>
                </a:solidFill>
                <a:latin typeface="+mn-lt"/>
                <a:ea typeface="+mn-ea"/>
                <a:cs typeface="+mn-cs"/>
              </a:rPr>
              <a:t>Are more adaptable and interdependent</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B99DCD9-C86B-E74F-9416-1CC625CB9453}" type="slidenum">
              <a:rPr lang="en-US" smtClean="0"/>
              <a:t>14</a:t>
            </a:fld>
            <a:endParaRPr lang="en-US"/>
          </a:p>
        </p:txBody>
      </p:sp>
    </p:spTree>
    <p:extLst>
      <p:ext uri="{BB962C8B-B14F-4D97-AF65-F5344CB8AC3E}">
        <p14:creationId xmlns:p14="http://schemas.microsoft.com/office/powerpoint/2010/main" val="118692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So...CLICK...the difficult cognitive dissonance, regardless of your age that you face as a teacher is—not re-teaching solely in the ways you learned and were taught—because the resources and technologies did not exist to the degree they do today.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If you are busy doing 20</a:t>
            </a:r>
            <a:r>
              <a:rPr lang="en-US" sz="1200" b="1" kern="1200" baseline="30000" dirty="0">
                <a:solidFill>
                  <a:schemeClr val="tx1"/>
                </a:solidFill>
                <a:latin typeface="+mn-lt"/>
                <a:ea typeface="+mn-ea"/>
                <a:cs typeface="+mn-cs"/>
              </a:rPr>
              <a:t>th</a:t>
            </a:r>
            <a:r>
              <a:rPr lang="en-US" sz="1200" b="1" kern="1200" baseline="0" dirty="0">
                <a:solidFill>
                  <a:schemeClr val="tx1"/>
                </a:solidFill>
                <a:latin typeface="+mn-lt"/>
                <a:ea typeface="+mn-ea"/>
                <a:cs typeface="+mn-cs"/>
              </a:rPr>
              <a:t> Century stuff, the school day and year has not gotten longer, so how will you find time for 21</a:t>
            </a:r>
            <a:r>
              <a:rPr lang="en-US" sz="1200" b="1" kern="1200" baseline="30000" dirty="0">
                <a:solidFill>
                  <a:schemeClr val="tx1"/>
                </a:solidFill>
                <a:latin typeface="+mn-lt"/>
                <a:ea typeface="+mn-ea"/>
                <a:cs typeface="+mn-cs"/>
              </a:rPr>
              <a:t>st</a:t>
            </a:r>
            <a:r>
              <a:rPr lang="en-US" sz="1200" b="1" kern="1200" baseline="0" dirty="0">
                <a:solidFill>
                  <a:schemeClr val="tx1"/>
                </a:solidFill>
                <a:latin typeface="+mn-lt"/>
                <a:ea typeface="+mn-ea"/>
                <a:cs typeface="+mn-cs"/>
              </a:rPr>
              <a:t> century learning? we are after all 18 years into this century. Has enough changed (let this comment hang)</a:t>
            </a:r>
          </a:p>
          <a:p>
            <a:endParaRPr lang="en-US" sz="1200" b="1"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B99DCD9-C86B-E74F-9416-1CC625CB9453}" type="slidenum">
              <a:rPr lang="en-US" smtClean="0"/>
              <a:t>15</a:t>
            </a:fld>
            <a:endParaRPr lang="en-US"/>
          </a:p>
        </p:txBody>
      </p:sp>
    </p:spTree>
    <p:extLst>
      <p:ext uri="{BB962C8B-B14F-4D97-AF65-F5344CB8AC3E}">
        <p14:creationId xmlns:p14="http://schemas.microsoft.com/office/powerpoint/2010/main" val="1186929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Research informs us that our brains, and especially </a:t>
            </a:r>
            <a:r>
              <a:rPr lang="en-US" sz="1200" kern="1200" dirty="0" err="1">
                <a:solidFill>
                  <a:schemeClr val="tx1"/>
                </a:solidFill>
                <a:latin typeface="+mn-lt"/>
                <a:ea typeface="+mn-ea"/>
                <a:cs typeface="+mn-cs"/>
              </a:rPr>
              <a:t>childrens</a:t>
            </a:r>
            <a:r>
              <a:rPr lang="en-US" sz="1200" kern="1200" dirty="0">
                <a:solidFill>
                  <a:schemeClr val="tx1"/>
                </a:solidFill>
                <a:latin typeface="+mn-lt"/>
                <a:ea typeface="+mn-ea"/>
                <a:cs typeface="+mn-cs"/>
              </a:rPr>
              <a:t>’ brains, are developing and reacting differently today due to screen media usage </a:t>
            </a:r>
          </a:p>
          <a:p>
            <a:r>
              <a:rPr lang="en-US" sz="1200" kern="1200" dirty="0">
                <a:solidFill>
                  <a:schemeClr val="tx1"/>
                </a:solidFill>
                <a:latin typeface="+mn-lt"/>
                <a:ea typeface="+mn-ea"/>
                <a:cs typeface="+mn-cs"/>
              </a:rPr>
              <a:t>In addition, our world around us is undergoing tremendous rapid changes</a:t>
            </a:r>
          </a:p>
          <a:p>
            <a:r>
              <a:rPr lang="en-US" sz="1200" kern="1200" dirty="0">
                <a:solidFill>
                  <a:schemeClr val="tx1"/>
                </a:solidFill>
                <a:latin typeface="+mn-lt"/>
                <a:ea typeface="+mn-ea"/>
                <a:cs typeface="+mn-cs"/>
              </a:rPr>
              <a:t>How do these realities shape 21</a:t>
            </a:r>
            <a:r>
              <a:rPr lang="en-US" sz="1200" kern="1200" baseline="30000" dirty="0">
                <a:solidFill>
                  <a:schemeClr val="tx1"/>
                </a:solidFill>
                <a:latin typeface="+mn-lt"/>
                <a:ea typeface="+mn-ea"/>
                <a:cs typeface="+mn-cs"/>
              </a:rPr>
              <a:t>st</a:t>
            </a:r>
            <a:r>
              <a:rPr lang="en-US" sz="1200" kern="1200" baseline="0" dirty="0">
                <a:solidFill>
                  <a:schemeClr val="tx1"/>
                </a:solidFill>
                <a:latin typeface="+mn-lt"/>
                <a:ea typeface="+mn-ea"/>
                <a:cs typeface="+mn-cs"/>
              </a:rPr>
              <a:t> learners in your classroom?</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21</a:t>
            </a:r>
            <a:r>
              <a:rPr lang="en-US" sz="1200" b="1" kern="1200" baseline="30000" dirty="0">
                <a:solidFill>
                  <a:schemeClr val="tx1"/>
                </a:solidFill>
                <a:latin typeface="+mn-lt"/>
                <a:ea typeface="+mn-ea"/>
                <a:cs typeface="+mn-cs"/>
              </a:rPr>
              <a:t>st</a:t>
            </a:r>
            <a:r>
              <a:rPr lang="en-US" sz="1200" b="1" kern="1200" baseline="0" dirty="0">
                <a:solidFill>
                  <a:schemeClr val="tx1"/>
                </a:solidFill>
                <a:latin typeface="+mn-lt"/>
                <a:ea typeface="+mn-ea"/>
                <a:cs typeface="+mn-cs"/>
              </a:rPr>
              <a:t> Century Learners are becoming more and more:</a:t>
            </a:r>
          </a:p>
          <a:p>
            <a:r>
              <a:rPr lang="en-US" sz="1200" kern="1200" baseline="0" dirty="0">
                <a:solidFill>
                  <a:schemeClr val="tx1"/>
                </a:solidFill>
                <a:latin typeface="+mn-lt"/>
                <a:ea typeface="+mn-ea"/>
                <a:cs typeface="+mn-cs"/>
              </a:rPr>
              <a:t>-globally aware</a:t>
            </a:r>
          </a:p>
          <a:p>
            <a:r>
              <a:rPr lang="en-US" sz="1200" kern="1200" baseline="0" dirty="0">
                <a:solidFill>
                  <a:schemeClr val="tx1"/>
                </a:solidFill>
                <a:latin typeface="+mn-lt"/>
                <a:ea typeface="+mn-ea"/>
                <a:cs typeface="+mn-cs"/>
              </a:rPr>
              <a:t>-communicators—oh sure, maybe not with their parents, but you and I know that texting and messaging are their preferred tool for communication—something to keep in mind </a:t>
            </a:r>
          </a:p>
          <a:p>
            <a:r>
              <a:rPr lang="en-US" sz="1200" kern="1200" baseline="0" dirty="0">
                <a:solidFill>
                  <a:schemeClr val="tx1"/>
                </a:solidFill>
                <a:latin typeface="+mn-lt"/>
                <a:ea typeface="+mn-ea"/>
                <a:cs typeface="+mn-cs"/>
              </a:rPr>
              <a:t>-problem solvers—they are more informed through media and the web of what is out there and want to have a say at solutions</a:t>
            </a:r>
          </a:p>
          <a:p>
            <a:r>
              <a:rPr lang="en-US" sz="1200" kern="1200" baseline="0" dirty="0">
                <a:solidFill>
                  <a:schemeClr val="tx1"/>
                </a:solidFill>
                <a:latin typeface="+mn-lt"/>
                <a:ea typeface="+mn-ea"/>
                <a:cs typeface="+mn-cs"/>
              </a:rPr>
              <a:t>-information and media literate—but not always savvy—how can we help them take what they know about technology and use it for learning and communicating in school—without dampening the enthusiasm?</a:t>
            </a:r>
          </a:p>
          <a:p>
            <a:r>
              <a:rPr lang="en-US" sz="1200" kern="1200" baseline="0" dirty="0">
                <a:solidFill>
                  <a:schemeClr val="tx1"/>
                </a:solidFill>
                <a:latin typeface="+mn-lt"/>
                <a:ea typeface="+mn-ea"/>
                <a:cs typeface="+mn-cs"/>
              </a:rPr>
              <a:t>and</a:t>
            </a:r>
          </a:p>
          <a:p>
            <a:r>
              <a:rPr lang="en-US" sz="1200" kern="1200" baseline="0" dirty="0">
                <a:solidFill>
                  <a:schemeClr val="tx1"/>
                </a:solidFill>
                <a:latin typeface="+mn-lt"/>
                <a:ea typeface="+mn-ea"/>
                <a:cs typeface="+mn-cs"/>
              </a:rPr>
              <a:t>-they are the innovative generation, along with many other characteristics</a:t>
            </a:r>
          </a:p>
          <a:p>
            <a:endParaRPr lang="en-US" sz="1200" kern="1200" baseline="0" dirty="0">
              <a:solidFill>
                <a:schemeClr val="tx1"/>
              </a:solidFill>
              <a:latin typeface="+mn-lt"/>
              <a:ea typeface="+mn-ea"/>
              <a:cs typeface="+mn-cs"/>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Our world, depending on your age, looked more like this </a:t>
            </a:r>
          </a:p>
          <a:p>
            <a:r>
              <a:rPr lang="en-US" sz="1200" b="1" kern="1200" baseline="0" dirty="0">
                <a:solidFill>
                  <a:schemeClr val="tx1"/>
                </a:solidFill>
                <a:latin typeface="+mn-lt"/>
                <a:ea typeface="+mn-ea"/>
                <a:cs typeface="+mn-cs"/>
              </a:rPr>
              <a:t>CLICK—vintage social media</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Their world looks like this:</a:t>
            </a:r>
          </a:p>
          <a:p>
            <a:r>
              <a:rPr lang="en-US" sz="1200" b="1" kern="1200" baseline="0" dirty="0">
                <a:solidFill>
                  <a:schemeClr val="tx1"/>
                </a:solidFill>
                <a:latin typeface="+mn-lt"/>
                <a:ea typeface="+mn-ea"/>
                <a:cs typeface="+mn-cs"/>
              </a:rPr>
              <a:t>Collage of tools they use—these are not add </a:t>
            </a:r>
            <a:r>
              <a:rPr lang="en-US" sz="1200" b="1" kern="1200" baseline="0" dirty="0" err="1">
                <a:solidFill>
                  <a:schemeClr val="tx1"/>
                </a:solidFill>
                <a:latin typeface="+mn-lt"/>
                <a:ea typeface="+mn-ea"/>
                <a:cs typeface="+mn-cs"/>
              </a:rPr>
              <a:t>on’s</a:t>
            </a:r>
            <a:r>
              <a:rPr lang="en-US" sz="1200" b="1" kern="1200" baseline="0" dirty="0">
                <a:solidFill>
                  <a:schemeClr val="tx1"/>
                </a:solidFill>
                <a:latin typeface="+mn-lt"/>
                <a:ea typeface="+mn-ea"/>
                <a:cs typeface="+mn-cs"/>
              </a:rPr>
              <a:t> for them—they are no different than a pen, pencil or hammer—they are tools they grew up with—they know no other world</a:t>
            </a:r>
          </a:p>
          <a:p>
            <a:endParaRPr lang="en-US" sz="1200" b="1"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B99DCD9-C86B-E74F-9416-1CC625CB9453}" type="slidenum">
              <a:rPr lang="en-US" smtClean="0"/>
              <a:t>16</a:t>
            </a:fld>
            <a:endParaRPr lang="en-US"/>
          </a:p>
        </p:txBody>
      </p:sp>
    </p:spTree>
    <p:extLst>
      <p:ext uri="{BB962C8B-B14F-4D97-AF65-F5344CB8AC3E}">
        <p14:creationId xmlns:p14="http://schemas.microsoft.com/office/powerpoint/2010/main" val="118692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today’s classrooms, instruction needs to move towards….</a:t>
            </a:r>
          </a:p>
          <a:p>
            <a:pPr marL="285750" indent="-285750">
              <a:buFont typeface="Arial"/>
              <a:buChar char="•"/>
            </a:pPr>
            <a:r>
              <a:rPr lang="en-US" sz="1200" kern="1200" dirty="0">
                <a:solidFill>
                  <a:schemeClr val="tx1"/>
                </a:solidFill>
                <a:latin typeface="+mn-lt"/>
                <a:ea typeface="+mn-ea"/>
                <a:cs typeface="+mn-cs"/>
              </a:rPr>
              <a:t> </a:t>
            </a:r>
            <a:r>
              <a:rPr lang="en-US" dirty="0"/>
              <a:t>Be learner centered and more personalized</a:t>
            </a:r>
          </a:p>
          <a:p>
            <a:pPr marL="285750" indent="-285750">
              <a:buFont typeface="Arial"/>
              <a:buChar char="•"/>
            </a:pPr>
            <a:r>
              <a:rPr lang="en-US" dirty="0"/>
              <a:t>Provide students with opportunities to feature and produce evidence of their new knowledge in a variety of ways</a:t>
            </a:r>
          </a:p>
          <a:p>
            <a:pPr marL="285750" indent="-285750">
              <a:buFont typeface="Arial"/>
              <a:buChar char="•"/>
            </a:pPr>
            <a:r>
              <a:rPr lang="en-US" dirty="0"/>
              <a:t>Help make connections between class learning and world and their interests</a:t>
            </a:r>
          </a:p>
          <a:p>
            <a:pPr marL="285750" indent="-285750">
              <a:buFont typeface="Arial"/>
              <a:buChar char="•"/>
            </a:pPr>
            <a:r>
              <a:rPr lang="en-US" dirty="0"/>
              <a:t>Provide opportunities to explore &amp; use new technologies as learning tools</a:t>
            </a:r>
          </a:p>
          <a:p>
            <a:pPr marL="285750" indent="-285750">
              <a:buFont typeface="Arial"/>
              <a:buChar char="•"/>
            </a:pPr>
            <a:r>
              <a:rPr lang="en-US" dirty="0"/>
              <a:t>Go global – take virtual field trips, conduct virtual student exchanges around the world</a:t>
            </a:r>
          </a:p>
          <a:p>
            <a:pPr marL="285750" indent="-285750">
              <a:buFont typeface="Arial"/>
              <a:buChar char="•"/>
            </a:pPr>
            <a:r>
              <a:rPr lang="en-US" dirty="0"/>
              <a:t>Go digital--Go paperless for some work</a:t>
            </a:r>
          </a:p>
          <a:p>
            <a:pPr marL="285750" indent="-285750">
              <a:buFont typeface="Arial"/>
              <a:buChar char="•"/>
            </a:pPr>
            <a:r>
              <a:rPr lang="en-US" dirty="0"/>
              <a:t>Collaborate via technology (student – teacher, student- parent, teacher-parent)</a:t>
            </a:r>
          </a:p>
          <a:p>
            <a:pPr marL="285750" indent="-285750">
              <a:buFont typeface="Arial"/>
              <a:buChar char="•"/>
            </a:pPr>
            <a:r>
              <a:rPr lang="en-US" dirty="0"/>
              <a:t>Project based learning, etc.</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It’s all about connecting with students and engaging them as active partners in their </a:t>
            </a:r>
            <a:r>
              <a:rPr lang="en-US" sz="1200" kern="1200" dirty="0" err="1">
                <a:solidFill>
                  <a:schemeClr val="tx1"/>
                </a:solidFill>
                <a:latin typeface="+mn-lt"/>
                <a:ea typeface="+mn-ea"/>
                <a:cs typeface="+mn-cs"/>
              </a:rPr>
              <a:t>learnring</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B99DCD9-C86B-E74F-9416-1CC625CB9453}" type="slidenum">
              <a:rPr lang="en-US" smtClean="0"/>
              <a:t>17</a:t>
            </a:fld>
            <a:endParaRPr lang="en-US"/>
          </a:p>
        </p:txBody>
      </p:sp>
    </p:spTree>
    <p:extLst>
      <p:ext uri="{BB962C8B-B14F-4D97-AF65-F5344CB8AC3E}">
        <p14:creationId xmlns:p14="http://schemas.microsoft.com/office/powerpoint/2010/main" val="118692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https://</a:t>
            </a:r>
            <a:r>
              <a:rPr lang="en-US" dirty="0" err="1"/>
              <a:t>www.youtube.com</a:t>
            </a:r>
            <a:r>
              <a:rPr lang="en-US" dirty="0"/>
              <a:t>/</a:t>
            </a:r>
            <a:r>
              <a:rPr lang="en-US" dirty="0" err="1"/>
              <a:t>watch?v</a:t>
            </a:r>
            <a:r>
              <a:rPr lang="en-US" dirty="0"/>
              <a:t>=zDZFcDGpL4U</a:t>
            </a:r>
          </a:p>
          <a:p>
            <a:endParaRPr lang="en-US" dirty="0"/>
          </a:p>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18</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https://</a:t>
            </a:r>
            <a:r>
              <a:rPr lang="en-US" dirty="0" err="1"/>
              <a:t>www.youtube.com</a:t>
            </a:r>
            <a:r>
              <a:rPr lang="en-US" dirty="0"/>
              <a:t>/</a:t>
            </a:r>
            <a:r>
              <a:rPr lang="en-US" dirty="0" err="1"/>
              <a:t>watch?v</a:t>
            </a:r>
            <a:r>
              <a:rPr lang="en-US" dirty="0"/>
              <a:t>=zDZFcDGpL4U</a:t>
            </a:r>
          </a:p>
          <a:p>
            <a:endParaRPr lang="en-US" dirty="0"/>
          </a:p>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19</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2</a:t>
            </a:fld>
            <a:endParaRPr lang="en-US"/>
          </a:p>
        </p:txBody>
      </p:sp>
    </p:spTree>
    <p:extLst>
      <p:ext uri="{BB962C8B-B14F-4D97-AF65-F5344CB8AC3E}">
        <p14:creationId xmlns:p14="http://schemas.microsoft.com/office/powerpoint/2010/main" val="226842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3</a:t>
            </a:fld>
            <a:endParaRPr lang="en-US"/>
          </a:p>
        </p:txBody>
      </p:sp>
    </p:spTree>
    <p:extLst>
      <p:ext uri="{BB962C8B-B14F-4D97-AF65-F5344CB8AC3E}">
        <p14:creationId xmlns:p14="http://schemas.microsoft.com/office/powerpoint/2010/main" val="226842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4</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5</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6</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7</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8</a:t>
            </a:fld>
            <a:endParaRPr lang="en-US"/>
          </a:p>
        </p:txBody>
      </p:sp>
    </p:spTree>
    <p:extLst>
      <p:ext uri="{BB962C8B-B14F-4D97-AF65-F5344CB8AC3E}">
        <p14:creationId xmlns:p14="http://schemas.microsoft.com/office/powerpoint/2010/main" val="275275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52C3C-64D5-CF46-8893-282703588164}" type="slidenum">
              <a:rPr lang="en-US" smtClean="0"/>
              <a:t>9</a:t>
            </a:fld>
            <a:endParaRPr lang="en-US"/>
          </a:p>
        </p:txBody>
      </p:sp>
    </p:spTree>
    <p:extLst>
      <p:ext uri="{BB962C8B-B14F-4D97-AF65-F5344CB8AC3E}">
        <p14:creationId xmlns:p14="http://schemas.microsoft.com/office/powerpoint/2010/main" val="275275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802151-885E-604A-987F-3F8F34F8C03F}"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348849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02151-885E-604A-987F-3F8F34F8C03F}"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45658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02151-885E-604A-987F-3F8F34F8C03F}"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348451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02151-885E-604A-987F-3F8F34F8C03F}"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156328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802151-885E-604A-987F-3F8F34F8C03F}"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249402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802151-885E-604A-987F-3F8F34F8C03F}"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351456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802151-885E-604A-987F-3F8F34F8C03F}" type="datetimeFigureOut">
              <a:rPr lang="en-US" smtClean="0"/>
              <a:t>10/2/18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52501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802151-885E-604A-987F-3F8F34F8C03F}" type="datetimeFigureOut">
              <a:rPr lang="en-US" smtClean="0"/>
              <a:t>10/2/18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38196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02151-885E-604A-987F-3F8F34F8C03F}" type="datetimeFigureOut">
              <a:rPr lang="en-US" smtClean="0"/>
              <a:t>10/2/18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363087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02151-885E-604A-987F-3F8F34F8C03F}"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279927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02151-885E-604A-987F-3F8F34F8C03F}"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35AAC-23D7-AB46-B3F5-4ED075F18487}" type="slidenum">
              <a:rPr lang="en-US" smtClean="0"/>
              <a:t>‹#›</a:t>
            </a:fld>
            <a:endParaRPr lang="en-US"/>
          </a:p>
        </p:txBody>
      </p:sp>
    </p:spTree>
    <p:extLst>
      <p:ext uri="{BB962C8B-B14F-4D97-AF65-F5344CB8AC3E}">
        <p14:creationId xmlns:p14="http://schemas.microsoft.com/office/powerpoint/2010/main" val="124525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02151-885E-604A-987F-3F8F34F8C03F}" type="datetimeFigureOut">
              <a:rPr lang="en-US" smtClean="0"/>
              <a:t>10/2/18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35AAC-23D7-AB46-B3F5-4ED075F18487}" type="slidenum">
              <a:rPr lang="en-US" smtClean="0"/>
              <a:t>‹#›</a:t>
            </a:fld>
            <a:endParaRPr lang="en-US"/>
          </a:p>
        </p:txBody>
      </p:sp>
    </p:spTree>
    <p:extLst>
      <p:ext uri="{BB962C8B-B14F-4D97-AF65-F5344CB8AC3E}">
        <p14:creationId xmlns:p14="http://schemas.microsoft.com/office/powerpoint/2010/main" val="1073251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www.youtube.com/watch?v=zDZFcDGpL4U" TargetMode="External"/><Relationship Id="rId7" Type="http://schemas.openxmlformats.org/officeDocument/2006/relationships/diagramQuickStyle" Target="../diagrams/quickStyle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pn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png"/><Relationship Id="rId7" Type="http://schemas.openxmlformats.org/officeDocument/2006/relationships/image" Target="../media/image10.png"/><Relationship Id="rId12"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diagramColors" Target="../diagrams/colors4.xml"/><Relationship Id="rId5" Type="http://schemas.openxmlformats.org/officeDocument/2006/relationships/image" Target="../media/image8.png"/><Relationship Id="rId10" Type="http://schemas.openxmlformats.org/officeDocument/2006/relationships/diagramQuickStyle" Target="../diagrams/quickStyle4.xml"/><Relationship Id="rId4" Type="http://schemas.openxmlformats.org/officeDocument/2006/relationships/image" Target="../media/image7.png"/><Relationship Id="rId9"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s://www.youtube.com/watch?v=eDOWyTYz4N4" TargetMode="External"/><Relationship Id="rId7"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png"/><Relationship Id="rId9" Type="http://schemas.microsoft.com/office/2007/relationships/diagramDrawing" Target="../diagrams/drawing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9" y="2192106"/>
            <a:ext cx="4779714" cy="3108544"/>
          </a:xfrm>
          <a:prstGeom prst="rect">
            <a:avLst/>
          </a:prstGeom>
        </p:spPr>
        <p:txBody>
          <a:bodyPr wrap="square">
            <a:spAutoFit/>
          </a:bodyPr>
          <a:lstStyle/>
          <a:p>
            <a:pPr algn="ctr"/>
            <a:endParaRPr lang="en-US" sz="4400" b="1" dirty="0">
              <a:solidFill>
                <a:srgbClr val="C60202"/>
              </a:solidFill>
            </a:endParaRPr>
          </a:p>
          <a:p>
            <a:pPr algn="ctr"/>
            <a:r>
              <a:rPr lang="en-US" sz="3600" b="1" dirty="0">
                <a:solidFill>
                  <a:srgbClr val="C60202"/>
                </a:solidFill>
              </a:rPr>
              <a:t>5-Star Teacher Institute</a:t>
            </a:r>
          </a:p>
          <a:p>
            <a:pPr algn="ctr"/>
            <a:endParaRPr lang="en-US" dirty="0">
              <a:solidFill>
                <a:srgbClr val="0000FF"/>
              </a:solidFill>
            </a:endParaRPr>
          </a:p>
          <a:p>
            <a:pPr algn="ctr"/>
            <a:endParaRPr lang="en-US" dirty="0">
              <a:solidFill>
                <a:srgbClr val="0000FF"/>
              </a:solidFill>
            </a:endParaRPr>
          </a:p>
          <a:p>
            <a:pPr algn="ctr"/>
            <a:r>
              <a:rPr lang="en-US" dirty="0">
                <a:solidFill>
                  <a:srgbClr val="FF0000"/>
                </a:solidFill>
              </a:rPr>
              <a:t>PROFESSIONAL DEVELOPMENT</a:t>
            </a:r>
          </a:p>
          <a:p>
            <a:pPr algn="ctr"/>
            <a:r>
              <a:rPr lang="en-US" dirty="0">
                <a:solidFill>
                  <a:srgbClr val="0000FF"/>
                </a:solidFill>
              </a:rPr>
              <a:t>a </a:t>
            </a:r>
            <a:r>
              <a:rPr lang="en-US" dirty="0">
                <a:solidFill>
                  <a:srgbClr val="C60202"/>
                </a:solidFill>
              </a:rPr>
              <a:t>Canadian</a:t>
            </a:r>
            <a:r>
              <a:rPr lang="en-US" dirty="0">
                <a:solidFill>
                  <a:srgbClr val="0000FF"/>
                </a:solidFill>
              </a:rPr>
              <a:t> approach to learning</a:t>
            </a:r>
          </a:p>
          <a:p>
            <a:pPr algn="ctr"/>
            <a:endParaRPr lang="en-US" sz="4400" b="1" dirty="0">
              <a:solidFill>
                <a:srgbClr val="C60202"/>
              </a:solidFill>
            </a:endParaRPr>
          </a:p>
        </p:txBody>
      </p:sp>
      <p:pic>
        <p:nvPicPr>
          <p:cNvPr id="3" name="Picture 2"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780" y="317500"/>
            <a:ext cx="1718242" cy="1789835"/>
          </a:xfrm>
          <a:prstGeom prst="rect">
            <a:avLst/>
          </a:prstGeom>
        </p:spPr>
      </p:pic>
      <p:sp>
        <p:nvSpPr>
          <p:cNvPr id="7" name="Rectangle 6"/>
          <p:cNvSpPr/>
          <p:nvPr/>
        </p:nvSpPr>
        <p:spPr>
          <a:xfrm>
            <a:off x="518211" y="5615960"/>
            <a:ext cx="3882754" cy="830997"/>
          </a:xfrm>
          <a:prstGeom prst="rect">
            <a:avLst/>
          </a:prstGeom>
        </p:spPr>
        <p:txBody>
          <a:bodyPr wrap="square">
            <a:spAutoFit/>
          </a:bodyPr>
          <a:lstStyle/>
          <a:p>
            <a:pPr algn="ctr"/>
            <a:r>
              <a:rPr lang="en-US" sz="1600" dirty="0">
                <a:solidFill>
                  <a:srgbClr val="C60202"/>
                </a:solidFill>
              </a:rPr>
              <a:t>North Star Academy Laval, Quebec, Canada</a:t>
            </a:r>
          </a:p>
          <a:p>
            <a:pPr algn="ctr"/>
            <a:r>
              <a:rPr lang="en-US" sz="1600" dirty="0" err="1">
                <a:solidFill>
                  <a:srgbClr val="C60202"/>
                </a:solidFill>
              </a:rPr>
              <a:t>www.northstaracademy.ca</a:t>
            </a:r>
            <a:endParaRPr lang="en-US" sz="1600" dirty="0">
              <a:solidFill>
                <a:srgbClr val="C60202"/>
              </a:solidFill>
            </a:endParaRPr>
          </a:p>
          <a:p>
            <a:pPr algn="ctr"/>
            <a:endParaRPr lang="en-US" sz="1600" dirty="0">
              <a:solidFill>
                <a:srgbClr val="C60202"/>
              </a:solidFill>
            </a:endParaRPr>
          </a:p>
        </p:txBody>
      </p:sp>
      <p:pic>
        <p:nvPicPr>
          <p:cNvPr id="4" name="Picture 3" descr="a2z_Intl_Inst2018_greenflashc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413" y="0"/>
            <a:ext cx="4686300" cy="6858000"/>
          </a:xfrm>
          <a:prstGeom prst="rect">
            <a:avLst/>
          </a:prstGeom>
        </p:spPr>
      </p:pic>
      <p:pic>
        <p:nvPicPr>
          <p:cNvPr id="5" name="Picture 4"/>
          <p:cNvPicPr>
            <a:picLocks noChangeAspect="1"/>
          </p:cNvPicPr>
          <p:nvPr/>
        </p:nvPicPr>
        <p:blipFill>
          <a:blip r:embed="rId5"/>
          <a:stretch>
            <a:fillRect/>
          </a:stretch>
        </p:blipFill>
        <p:spPr>
          <a:xfrm>
            <a:off x="3987800" y="4000500"/>
            <a:ext cx="531029" cy="533400"/>
          </a:xfrm>
          <a:prstGeom prst="rect">
            <a:avLst/>
          </a:prstGeom>
        </p:spPr>
      </p:pic>
    </p:spTree>
    <p:extLst>
      <p:ext uri="{BB962C8B-B14F-4D97-AF65-F5344CB8AC3E}">
        <p14:creationId xmlns:p14="http://schemas.microsoft.com/office/powerpoint/2010/main" val="190275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84761" y="637896"/>
            <a:ext cx="802098" cy="923330"/>
          </a:xfrm>
          <a:prstGeom prst="rect">
            <a:avLst/>
          </a:prstGeom>
          <a:solidFill>
            <a:srgbClr val="FFFFFF"/>
          </a:solidFill>
        </p:spPr>
        <p:txBody>
          <a:bodyPr wrap="none">
            <a:spAutoFit/>
          </a:bodyPr>
          <a:lstStyle/>
          <a:p>
            <a:r>
              <a:rPr lang="en-CA" sz="5400" b="1" dirty="0">
                <a:solidFill>
                  <a:srgbClr val="0000FF"/>
                </a:solidFill>
                <a:sym typeface="Wingdings"/>
              </a:rPr>
              <a:t></a:t>
            </a:r>
          </a:p>
        </p:txBody>
      </p:sp>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1309051" y="2919007"/>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27</a:t>
            </a:r>
          </a:p>
        </p:txBody>
      </p:sp>
      <p:sp>
        <p:nvSpPr>
          <p:cNvPr id="15" name="TextBox 14">
            <a:extLst>
              <a:ext uri="{FF2B5EF4-FFF2-40B4-BE49-F238E27FC236}">
                <a16:creationId xmlns:a16="http://schemas.microsoft.com/office/drawing/2014/main" id="{1D548D89-DB6E-6748-B3DC-B570892912BE}"/>
              </a:ext>
            </a:extLst>
          </p:cNvPr>
          <p:cNvSpPr txBox="1"/>
          <p:nvPr/>
        </p:nvSpPr>
        <p:spPr>
          <a:xfrm>
            <a:off x="2527796" y="2299642"/>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16" name="TextBox 15">
            <a:extLst>
              <a:ext uri="{FF2B5EF4-FFF2-40B4-BE49-F238E27FC236}">
                <a16:creationId xmlns:a16="http://schemas.microsoft.com/office/drawing/2014/main" id="{1D548D89-DB6E-6748-B3DC-B570892912BE}"/>
              </a:ext>
            </a:extLst>
          </p:cNvPr>
          <p:cNvSpPr txBox="1"/>
          <p:nvPr/>
        </p:nvSpPr>
        <p:spPr>
          <a:xfrm rot="16200000">
            <a:off x="1457878" y="2856331"/>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9am-12:00 pm</a:t>
            </a:r>
          </a:p>
        </p:txBody>
      </p:sp>
      <p:sp>
        <p:nvSpPr>
          <p:cNvPr id="17" name="TextBox 16"/>
          <p:cNvSpPr txBox="1"/>
          <p:nvPr/>
        </p:nvSpPr>
        <p:spPr>
          <a:xfrm>
            <a:off x="44109" y="701396"/>
            <a:ext cx="1296650" cy="707886"/>
          </a:xfrm>
          <a:prstGeom prst="rect">
            <a:avLst/>
          </a:prstGeom>
          <a:noFill/>
        </p:spPr>
        <p:txBody>
          <a:bodyPr wrap="square" rtlCol="0">
            <a:spAutoFit/>
          </a:bodyPr>
          <a:lstStyle/>
          <a:p>
            <a:r>
              <a:rPr lang="en-US" sz="4000" dirty="0">
                <a:solidFill>
                  <a:srgbClr val="0000FF"/>
                </a:solidFill>
                <a:latin typeface="Bookman Old Style"/>
                <a:cs typeface="Bookman Old Style"/>
              </a:rPr>
              <a:t>Day</a:t>
            </a:r>
          </a:p>
        </p:txBody>
      </p:sp>
      <p:sp>
        <p:nvSpPr>
          <p:cNvPr id="18" name="TextBox 17">
            <a:extLst>
              <a:ext uri="{FF2B5EF4-FFF2-40B4-BE49-F238E27FC236}">
                <a16:creationId xmlns:a16="http://schemas.microsoft.com/office/drawing/2014/main" id="{1D548D89-DB6E-6748-B3DC-B570892912BE}"/>
              </a:ext>
            </a:extLst>
          </p:cNvPr>
          <p:cNvSpPr txBox="1"/>
          <p:nvPr/>
        </p:nvSpPr>
        <p:spPr>
          <a:xfrm>
            <a:off x="2433510" y="2940512"/>
            <a:ext cx="3979989" cy="3439404"/>
          </a:xfrm>
          <a:prstGeom prst="rect">
            <a:avLst/>
          </a:prstGeom>
          <a:noFill/>
        </p:spPr>
        <p:txBody>
          <a:bodyPr wrap="square" rtlCol="0">
            <a:spAutoFit/>
          </a:bodyPr>
          <a:lstStyle/>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Overview of Quebec Education System</a:t>
            </a:r>
          </a:p>
          <a:p>
            <a:pPr algn="just">
              <a:lnSpc>
                <a:spcPct val="110000"/>
              </a:lnSpc>
              <a:buClr>
                <a:srgbClr val="0000FF"/>
              </a:buClr>
              <a:buSzPct val="56000"/>
            </a:pPr>
            <a:endParaRPr lang="en-US" dirty="0">
              <a:solidFill>
                <a:schemeClr val="tx1">
                  <a:lumMod val="65000"/>
                  <a:lumOff val="35000"/>
                </a:schemeClr>
              </a:solidFill>
              <a:latin typeface="Abadi MT Condensed Light"/>
              <a:cs typeface="Abadi MT Condensed Light"/>
            </a:endParaRP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A competency-based approach</a:t>
            </a:r>
          </a:p>
          <a:p>
            <a:pPr algn="just">
              <a:lnSpc>
                <a:spcPct val="110000"/>
              </a:lnSpc>
              <a:buClr>
                <a:srgbClr val="0000FF"/>
              </a:buClr>
              <a:buSzPct val="56000"/>
            </a:pPr>
            <a:endParaRPr lang="en-US" dirty="0">
              <a:solidFill>
                <a:schemeClr val="tx1">
                  <a:lumMod val="65000"/>
                  <a:lumOff val="35000"/>
                </a:schemeClr>
              </a:solidFill>
              <a:latin typeface="Abadi MT Condensed Light"/>
              <a:cs typeface="Abadi MT Condensed Light"/>
            </a:endParaRP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Fundamentals of 21</a:t>
            </a:r>
            <a:r>
              <a:rPr lang="en-US" baseline="30000" dirty="0">
                <a:solidFill>
                  <a:schemeClr val="tx1">
                    <a:lumMod val="65000"/>
                    <a:lumOff val="35000"/>
                  </a:schemeClr>
                </a:solidFill>
                <a:latin typeface="Abadi MT Condensed Light"/>
                <a:cs typeface="Abadi MT Condensed Light"/>
              </a:rPr>
              <a:t>st</a:t>
            </a:r>
            <a:r>
              <a:rPr lang="en-US" dirty="0">
                <a:solidFill>
                  <a:schemeClr val="tx1">
                    <a:lumMod val="65000"/>
                    <a:lumOff val="35000"/>
                  </a:schemeClr>
                </a:solidFill>
                <a:latin typeface="Abadi MT Condensed Light"/>
                <a:cs typeface="Abadi MT Condensed Light"/>
              </a:rPr>
              <a:t> Century learning</a:t>
            </a:r>
          </a:p>
          <a:p>
            <a:pPr algn="just">
              <a:lnSpc>
                <a:spcPct val="110000"/>
              </a:lnSpc>
              <a:buClr>
                <a:srgbClr val="0000FF"/>
              </a:buClr>
              <a:buSzPct val="56000"/>
            </a:pPr>
            <a:endParaRPr lang="en-US" dirty="0">
              <a:solidFill>
                <a:schemeClr val="tx1">
                  <a:lumMod val="65000"/>
                  <a:lumOff val="35000"/>
                </a:schemeClr>
              </a:solidFill>
              <a:latin typeface="Abadi MT Condensed Light"/>
              <a:cs typeface="Abadi MT Condensed Light"/>
            </a:endParaRP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-Multiple Intelligences</a:t>
            </a: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-Bloom’s Taxonomy</a:t>
            </a: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-Visible Learning</a:t>
            </a:r>
          </a:p>
          <a:p>
            <a:pPr algn="just">
              <a:lnSpc>
                <a:spcPct val="110000"/>
              </a:lnSpc>
              <a:buClr>
                <a:srgbClr val="0000FF"/>
              </a:buClr>
              <a:buSzPct val="56000"/>
            </a:pPr>
            <a:endParaRPr lang="en-US" dirty="0">
              <a:solidFill>
                <a:schemeClr val="tx1">
                  <a:lumMod val="65000"/>
                  <a:lumOff val="35000"/>
                </a:schemeClr>
              </a:solidFill>
              <a:latin typeface="Abadi MT Condensed Light"/>
              <a:cs typeface="Abadi MT Condensed Light"/>
            </a:endParaRPr>
          </a:p>
          <a:p>
            <a:pPr algn="just">
              <a:lnSpc>
                <a:spcPct val="110000"/>
              </a:lnSpc>
              <a:buClr>
                <a:srgbClr val="0000FF"/>
              </a:buClr>
              <a:buSzPct val="56000"/>
            </a:pPr>
            <a:r>
              <a:rPr lang="en-US" dirty="0">
                <a:solidFill>
                  <a:schemeClr val="tx1">
                    <a:lumMod val="65000"/>
                    <a:lumOff val="35000"/>
                  </a:schemeClr>
                </a:solidFill>
                <a:latin typeface="Abadi MT Condensed Light"/>
                <a:cs typeface="Abadi MT Condensed Light"/>
              </a:rPr>
              <a:t>Preparation for school observations</a:t>
            </a:r>
          </a:p>
        </p:txBody>
      </p:sp>
    </p:spTree>
    <p:extLst>
      <p:ext uri="{BB962C8B-B14F-4D97-AF65-F5344CB8AC3E}">
        <p14:creationId xmlns:p14="http://schemas.microsoft.com/office/powerpoint/2010/main" val="4884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Goals and Strategies</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4109" y="2127490"/>
            <a:ext cx="5083327" cy="970522"/>
          </a:xfrm>
          <a:prstGeom prst="rect">
            <a:avLst/>
          </a:prstGeom>
        </p:spPr>
        <p:txBody>
          <a:bodyPr wrap="square">
            <a:spAutoFit/>
          </a:bodyPr>
          <a:lstStyle/>
          <a:p>
            <a:pPr marL="342900" indent="-342900" algn="just">
              <a:lnSpc>
                <a:spcPct val="120000"/>
              </a:lnSpc>
              <a:buFont typeface="+mj-lt"/>
              <a:buAutoNum type="arabicPeriod"/>
            </a:pPr>
            <a:r>
              <a:rPr lang="en-US" sz="1600" i="1" dirty="0">
                <a:cs typeface="Bookman Old Style"/>
              </a:rPr>
              <a:t>Understand learning theory of a 21</a:t>
            </a:r>
            <a:r>
              <a:rPr lang="en-US" sz="1600" i="1" baseline="30000" dirty="0">
                <a:cs typeface="Bookman Old Style"/>
              </a:rPr>
              <a:t>st</a:t>
            </a:r>
            <a:r>
              <a:rPr lang="en-US" sz="1600" i="1" dirty="0">
                <a:cs typeface="Bookman Old Style"/>
              </a:rPr>
              <a:t> Century classroom</a:t>
            </a:r>
          </a:p>
          <a:p>
            <a:pPr marL="342900" indent="-342900" algn="just">
              <a:lnSpc>
                <a:spcPct val="120000"/>
              </a:lnSpc>
              <a:buFont typeface="+mj-lt"/>
              <a:buAutoNum type="arabicPeriod"/>
            </a:pPr>
            <a:r>
              <a:rPr lang="en-US" sz="1600" i="1" dirty="0">
                <a:cs typeface="Bookman Old Style"/>
              </a:rPr>
              <a:t>Apply the theory within learning frameworks</a:t>
            </a:r>
          </a:p>
          <a:p>
            <a:pPr marL="342900" indent="-342900" algn="just">
              <a:lnSpc>
                <a:spcPct val="120000"/>
              </a:lnSpc>
              <a:buFont typeface="+mj-lt"/>
              <a:buAutoNum type="arabicPeriod"/>
            </a:pPr>
            <a:r>
              <a:rPr lang="en-US" sz="1600" i="1" dirty="0">
                <a:cs typeface="Bookman Old Style"/>
              </a:rPr>
              <a:t>Identify theory in NSA classroom practices</a:t>
            </a:r>
            <a:endParaRPr lang="en-US" sz="1600" dirty="0"/>
          </a:p>
        </p:txBody>
      </p:sp>
      <p:pic>
        <p:nvPicPr>
          <p:cNvPr id="13" name="Picture 12"/>
          <p:cNvPicPr/>
          <p:nvPr/>
        </p:nvPicPr>
        <p:blipFill>
          <a:blip r:embed="rId4">
            <a:alphaModFix amt="61000"/>
            <a:extLst>
              <a:ext uri="{28A0092B-C50C-407E-A947-70E740481C1C}">
                <a14:useLocalDpi xmlns:a14="http://schemas.microsoft.com/office/drawing/2010/main" val="0"/>
              </a:ext>
            </a:extLst>
          </a:blip>
          <a:stretch>
            <a:fillRect/>
          </a:stretch>
        </p:blipFill>
        <p:spPr>
          <a:xfrm>
            <a:off x="44109" y="3334405"/>
            <a:ext cx="4654891" cy="3523595"/>
          </a:xfrm>
          <a:prstGeom prst="rect">
            <a:avLst/>
          </a:prstGeom>
        </p:spPr>
      </p:pic>
      <p:pic>
        <p:nvPicPr>
          <p:cNvPr id="14" name="Picture 13"/>
          <p:cNvPicPr/>
          <p:nvPr/>
        </p:nvPicPr>
        <p:blipFill>
          <a:blip r:embed="rId5">
            <a:alphaModFix amt="71000"/>
            <a:extLst>
              <a:ext uri="{28A0092B-C50C-407E-A947-70E740481C1C}">
                <a14:useLocalDpi xmlns:a14="http://schemas.microsoft.com/office/drawing/2010/main" val="0"/>
              </a:ext>
            </a:extLst>
          </a:blip>
          <a:stretch>
            <a:fillRect/>
          </a:stretch>
        </p:blipFill>
        <p:spPr>
          <a:xfrm>
            <a:off x="4699000" y="3316010"/>
            <a:ext cx="4381500" cy="3816350"/>
          </a:xfrm>
          <a:prstGeom prst="rect">
            <a:avLst/>
          </a:prstGeom>
        </p:spPr>
      </p:pic>
      <p:sp>
        <p:nvSpPr>
          <p:cNvPr id="15" name="Rectangle 14"/>
          <p:cNvSpPr/>
          <p:nvPr/>
        </p:nvSpPr>
        <p:spPr>
          <a:xfrm>
            <a:off x="5029200" y="1975842"/>
            <a:ext cx="4114800" cy="1265988"/>
          </a:xfrm>
          <a:prstGeom prst="rect">
            <a:avLst/>
          </a:prstGeom>
        </p:spPr>
        <p:txBody>
          <a:bodyPr wrap="square">
            <a:spAutoFit/>
          </a:bodyPr>
          <a:lstStyle/>
          <a:p>
            <a:pPr marL="285750" indent="-285750" algn="just">
              <a:lnSpc>
                <a:spcPct val="120000"/>
              </a:lnSpc>
              <a:buFont typeface="Arial"/>
              <a:buChar char="•"/>
            </a:pPr>
            <a:r>
              <a:rPr lang="en-US" sz="1600" i="1" dirty="0">
                <a:cs typeface="Bookman Old Style"/>
              </a:rPr>
              <a:t>Use a blended learning model</a:t>
            </a:r>
          </a:p>
          <a:p>
            <a:pPr marL="285750" indent="-285750" algn="just">
              <a:lnSpc>
                <a:spcPct val="120000"/>
              </a:lnSpc>
              <a:buFont typeface="Arial"/>
              <a:buChar char="•"/>
            </a:pPr>
            <a:r>
              <a:rPr lang="en-US" sz="1600" i="1" dirty="0">
                <a:cs typeface="Bookman Old Style"/>
              </a:rPr>
              <a:t>Experience the learning and activities</a:t>
            </a:r>
          </a:p>
          <a:p>
            <a:pPr marL="285750" indent="-285750" algn="just">
              <a:lnSpc>
                <a:spcPct val="120000"/>
              </a:lnSpc>
              <a:buFont typeface="Arial"/>
              <a:buChar char="•"/>
            </a:pPr>
            <a:r>
              <a:rPr lang="en-US" sz="1600" i="1" dirty="0">
                <a:cs typeface="Bookman Old Style"/>
              </a:rPr>
              <a:t>Identify resources to help you implement change</a:t>
            </a:r>
            <a:endParaRPr lang="en-US" sz="1600" dirty="0"/>
          </a:p>
        </p:txBody>
      </p:sp>
    </p:spTree>
    <p:extLst>
      <p:ext uri="{BB962C8B-B14F-4D97-AF65-F5344CB8AC3E}">
        <p14:creationId xmlns:p14="http://schemas.microsoft.com/office/powerpoint/2010/main" val="5758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707886"/>
          </a:xfrm>
          <a:prstGeom prst="rect">
            <a:avLst/>
          </a:prstGeom>
          <a:noFill/>
        </p:spPr>
        <p:txBody>
          <a:bodyPr wrap="square" rtlCol="0">
            <a:spAutoFit/>
          </a:bodyPr>
          <a:lstStyle/>
          <a:p>
            <a:r>
              <a:rPr lang="en-US" sz="4000" dirty="0">
                <a:solidFill>
                  <a:srgbClr val="FF0000"/>
                </a:solidFill>
                <a:latin typeface="Bookman Old Style"/>
                <a:cs typeface="Bookman Old Style"/>
              </a:rPr>
              <a:t>From CHINA to CANADA!</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8-08-27 at 8.30.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60" y="2127490"/>
            <a:ext cx="7097177" cy="3990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5514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21</a:t>
            </a:r>
            <a:r>
              <a:rPr lang="en-US" sz="4000" baseline="30000" dirty="0">
                <a:solidFill>
                  <a:srgbClr val="0000FF"/>
                </a:solidFill>
                <a:latin typeface="Bookman Old Style"/>
                <a:cs typeface="Bookman Old Style"/>
              </a:rPr>
              <a:t>st</a:t>
            </a:r>
            <a:r>
              <a:rPr lang="en-US" sz="4000" dirty="0">
                <a:solidFill>
                  <a:srgbClr val="0000FF"/>
                </a:solidFill>
                <a:latin typeface="Bookman Old Style"/>
                <a:cs typeface="Bookman Old Style"/>
              </a:rPr>
              <a:t> Century Education</a:t>
            </a:r>
          </a:p>
        </p:txBody>
      </p:sp>
      <p:pic>
        <p:nvPicPr>
          <p:cNvPr id="10" name="Picture 9" descr="NSA_logo.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2297303754"/>
              </p:ext>
            </p:extLst>
          </p:nvPr>
        </p:nvGraphicFramePr>
        <p:xfrm>
          <a:off x="770633" y="1749587"/>
          <a:ext cx="7633994" cy="51084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1276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459" y="716934"/>
            <a:ext cx="6058885" cy="1008985"/>
          </a:xfrm>
        </p:spPr>
        <p:txBody>
          <a:bodyPr>
            <a:noAutofit/>
          </a:bodyPr>
          <a:lstStyle/>
          <a:p>
            <a:pPr algn="l"/>
            <a:r>
              <a:rPr lang="en-US" sz="2400" b="1" dirty="0">
                <a:solidFill>
                  <a:srgbClr val="000090"/>
                </a:solidFill>
                <a:latin typeface="Perpetua Titling MT"/>
                <a:cs typeface="Perpetua Titling MT"/>
              </a:rPr>
              <a:t>Connect the DOTS</a:t>
            </a:r>
            <a:endParaRPr lang="en-US" sz="2400" dirty="0">
              <a:solidFill>
                <a:srgbClr val="000090"/>
              </a:solidFill>
              <a:latin typeface="Perpetua Titling MT"/>
              <a:cs typeface="Perpetua Titling MT"/>
            </a:endParaRPr>
          </a:p>
        </p:txBody>
      </p:sp>
      <p:sp>
        <p:nvSpPr>
          <p:cNvPr id="7" name="Rectangle 6"/>
          <p:cNvSpPr/>
          <p:nvPr/>
        </p:nvSpPr>
        <p:spPr>
          <a:xfrm>
            <a:off x="0" y="0"/>
            <a:ext cx="9144000" cy="57279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566"/>
            <a:ext cx="9143999" cy="559231"/>
          </a:xfrm>
        </p:spPr>
        <p:txBody>
          <a:bodyPr>
            <a:normAutofit/>
          </a:bodyPr>
          <a:lstStyle/>
          <a:p>
            <a:pPr marL="285750" indent="-285750" algn="r"/>
            <a:endParaRPr lang="en-US" sz="2000" dirty="0">
              <a:solidFill>
                <a:schemeClr val="bg1"/>
              </a:solidFill>
              <a:latin typeface="Avenir Book"/>
              <a:cs typeface="Avenir Book"/>
            </a:endParaRPr>
          </a:p>
        </p:txBody>
      </p:sp>
      <p:sp>
        <p:nvSpPr>
          <p:cNvPr id="28" name="TextBox 27"/>
          <p:cNvSpPr txBox="1"/>
          <p:nvPr/>
        </p:nvSpPr>
        <p:spPr>
          <a:xfrm>
            <a:off x="6545385" y="996462"/>
            <a:ext cx="184666" cy="369332"/>
          </a:xfrm>
          <a:prstGeom prst="rect">
            <a:avLst/>
          </a:prstGeom>
          <a:noFill/>
        </p:spPr>
        <p:txBody>
          <a:bodyPr wrap="none" rtlCol="0">
            <a:spAutoFit/>
          </a:bodyPr>
          <a:lstStyle/>
          <a:p>
            <a:endParaRPr lang="en-US" dirty="0"/>
          </a:p>
        </p:txBody>
      </p:sp>
      <p:grpSp>
        <p:nvGrpSpPr>
          <p:cNvPr id="31" name="Group 30"/>
          <p:cNvGrpSpPr/>
          <p:nvPr/>
        </p:nvGrpSpPr>
        <p:grpSpPr>
          <a:xfrm>
            <a:off x="4960792" y="-40710"/>
            <a:ext cx="5062430" cy="1554210"/>
            <a:chOff x="4452792" y="-40710"/>
            <a:chExt cx="5062430" cy="1554210"/>
          </a:xfrm>
        </p:grpSpPr>
        <p:cxnSp>
          <p:nvCxnSpPr>
            <p:cNvPr id="17" name="Curved Connector 16"/>
            <p:cNvCxnSpPr/>
            <p:nvPr/>
          </p:nvCxnSpPr>
          <p:spPr>
            <a:xfrm>
              <a:off x="5530805" y="448861"/>
              <a:ext cx="1309077" cy="326611"/>
            </a:xfrm>
            <a:prstGeom prst="curvedConnector3">
              <a:avLst/>
            </a:prstGeom>
            <a:ln w="76200" cmpd="sng">
              <a:solidFill>
                <a:srgbClr val="FFFF00"/>
              </a:solidFill>
              <a:prstDash val="dot"/>
            </a:ln>
          </p:spPr>
          <p:style>
            <a:lnRef idx="2">
              <a:schemeClr val="accent1"/>
            </a:lnRef>
            <a:fillRef idx="0">
              <a:schemeClr val="accent1"/>
            </a:fillRef>
            <a:effectRef idx="1">
              <a:schemeClr val="accent1"/>
            </a:effectRef>
            <a:fontRef idx="minor">
              <a:schemeClr val="tx1"/>
            </a:fontRef>
          </p:style>
        </p:cxnSp>
        <p:cxnSp>
          <p:nvCxnSpPr>
            <p:cNvPr id="19" name="Curved Connector 18"/>
            <p:cNvCxnSpPr/>
            <p:nvPr/>
          </p:nvCxnSpPr>
          <p:spPr>
            <a:xfrm flipV="1">
              <a:off x="6658678" y="161965"/>
              <a:ext cx="1000399" cy="439296"/>
            </a:xfrm>
            <a:prstGeom prst="curvedConnector3">
              <a:avLst/>
            </a:prstGeom>
            <a:ln w="76200" cmpd="sng">
              <a:solidFill>
                <a:srgbClr val="FFFF00"/>
              </a:solidFill>
              <a:prstDash val="dot"/>
            </a:ln>
          </p:spPr>
          <p:style>
            <a:lnRef idx="2">
              <a:schemeClr val="accent1"/>
            </a:lnRef>
            <a:fillRef idx="0">
              <a:schemeClr val="accent1"/>
            </a:fillRef>
            <a:effectRef idx="1">
              <a:schemeClr val="accent1"/>
            </a:effectRef>
            <a:fontRef idx="minor">
              <a:schemeClr val="tx1"/>
            </a:fontRef>
          </p:style>
        </p:cxnSp>
        <p:cxnSp>
          <p:nvCxnSpPr>
            <p:cNvPr id="21" name="Curved Connector 20"/>
            <p:cNvCxnSpPr/>
            <p:nvPr/>
          </p:nvCxnSpPr>
          <p:spPr>
            <a:xfrm>
              <a:off x="7659077" y="161965"/>
              <a:ext cx="1168376" cy="511590"/>
            </a:xfrm>
            <a:prstGeom prst="curvedConnector3">
              <a:avLst/>
            </a:prstGeom>
            <a:ln w="76200" cmpd="sng">
              <a:solidFill>
                <a:srgbClr val="FFFF00"/>
              </a:solidFill>
              <a:prstDash val="dot"/>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658678" y="351171"/>
              <a:ext cx="486533" cy="451133"/>
            </a:xfrm>
            <a:prstGeom prst="ellipse">
              <a:avLst/>
            </a:prstGeom>
            <a:solidFill>
              <a:srgbClr val="B7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497268" y="-40710"/>
              <a:ext cx="613507" cy="613507"/>
            </a:xfrm>
            <a:prstGeom prst="ellipse">
              <a:avLst/>
            </a:prstGeom>
            <a:solidFill>
              <a:srgbClr val="00A1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a2z-logo-symbol-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0605" y="673745"/>
              <a:ext cx="914617" cy="839755"/>
            </a:xfrm>
            <a:prstGeom prst="rect">
              <a:avLst/>
            </a:prstGeom>
          </p:spPr>
        </p:pic>
        <p:cxnSp>
          <p:nvCxnSpPr>
            <p:cNvPr id="25" name="Curved Connector 24"/>
            <p:cNvCxnSpPr/>
            <p:nvPr/>
          </p:nvCxnSpPr>
          <p:spPr>
            <a:xfrm flipV="1">
              <a:off x="4728308" y="448861"/>
              <a:ext cx="802497" cy="684372"/>
            </a:xfrm>
            <a:prstGeom prst="curvedConnector3">
              <a:avLst/>
            </a:prstGeom>
            <a:ln w="76200" cmpd="sng">
              <a:solidFill>
                <a:srgbClr val="FFFF00"/>
              </a:solidFill>
              <a:prstDash val="dot"/>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4452792" y="802304"/>
              <a:ext cx="613507" cy="61350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300777" y="13567"/>
              <a:ext cx="761906" cy="761906"/>
            </a:xfrm>
            <a:prstGeom prst="ellipse">
              <a:avLst/>
            </a:prstGeom>
            <a:solidFill>
              <a:srgbClr val="00FF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26459" y="2516265"/>
            <a:ext cx="5185297" cy="2554545"/>
          </a:xfrm>
          <a:prstGeom prst="rect">
            <a:avLst/>
          </a:prstGeom>
          <a:noFill/>
        </p:spPr>
        <p:txBody>
          <a:bodyPr wrap="square" rtlCol="0">
            <a:spAutoFit/>
          </a:bodyPr>
          <a:lstStyle/>
          <a:p>
            <a:r>
              <a:rPr lang="en-US" sz="3200" dirty="0"/>
              <a:t>How are students in China different today, than when you were an elementary student?</a:t>
            </a:r>
          </a:p>
          <a:p>
            <a:endParaRPr lang="en-US" sz="3200" dirty="0"/>
          </a:p>
        </p:txBody>
      </p:sp>
      <p:pic>
        <p:nvPicPr>
          <p:cNvPr id="20" name="Picture 19"/>
          <p:cNvPicPr>
            <a:picLocks noChangeAspect="1"/>
          </p:cNvPicPr>
          <p:nvPr/>
        </p:nvPicPr>
        <p:blipFill>
          <a:blip r:embed="rId4"/>
          <a:stretch>
            <a:fillRect/>
          </a:stretch>
        </p:blipFill>
        <p:spPr>
          <a:xfrm>
            <a:off x="5299669" y="1725919"/>
            <a:ext cx="3726721" cy="3632117"/>
          </a:xfrm>
          <a:prstGeom prst="rect">
            <a:avLst/>
          </a:prstGeom>
          <a:ln w="76200" cmpd="sng">
            <a:solidFill>
              <a:schemeClr val="tx1"/>
            </a:solidFill>
          </a:ln>
        </p:spPr>
      </p:pic>
    </p:spTree>
    <p:extLst>
      <p:ext uri="{BB962C8B-B14F-4D97-AF65-F5344CB8AC3E}">
        <p14:creationId xmlns:p14="http://schemas.microsoft.com/office/powerpoint/2010/main" val="54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459" y="673555"/>
            <a:ext cx="4555269" cy="434682"/>
          </a:xfrm>
        </p:spPr>
        <p:txBody>
          <a:bodyPr>
            <a:noAutofit/>
          </a:bodyPr>
          <a:lstStyle/>
          <a:p>
            <a:pPr algn="l"/>
            <a:r>
              <a:rPr lang="en-US" sz="2400" dirty="0">
                <a:solidFill>
                  <a:srgbClr val="000090"/>
                </a:solidFill>
                <a:latin typeface="Perpetua Titling MT"/>
                <a:cs typeface="Perpetua Titling MT"/>
              </a:rPr>
              <a:t>21</a:t>
            </a:r>
            <a:r>
              <a:rPr lang="en-US" sz="2400" baseline="30000" dirty="0">
                <a:solidFill>
                  <a:srgbClr val="000090"/>
                </a:solidFill>
                <a:latin typeface="Perpetua Titling MT"/>
                <a:cs typeface="Perpetua Titling MT"/>
              </a:rPr>
              <a:t>st</a:t>
            </a:r>
            <a:r>
              <a:rPr lang="en-US" sz="2400" dirty="0">
                <a:solidFill>
                  <a:srgbClr val="000090"/>
                </a:solidFill>
                <a:latin typeface="Perpetua Titling MT"/>
                <a:cs typeface="Perpetua Titling MT"/>
              </a:rPr>
              <a:t> Century Learners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321426" y="6070404"/>
            <a:ext cx="1822574" cy="899664"/>
          </a:xfrm>
          <a:prstGeom prst="rect">
            <a:avLst/>
          </a:prstGeom>
        </p:spPr>
      </p:pic>
      <p:cxnSp>
        <p:nvCxnSpPr>
          <p:cNvPr id="6" name="Straight Connector 5"/>
          <p:cNvCxnSpPr/>
          <p:nvPr/>
        </p:nvCxnSpPr>
        <p:spPr>
          <a:xfrm>
            <a:off x="0" y="6176241"/>
            <a:ext cx="9144000" cy="0"/>
          </a:xfrm>
          <a:prstGeom prst="line">
            <a:avLst/>
          </a:prstGeom>
          <a:ln>
            <a:solidFill>
              <a:srgbClr val="00009D"/>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0"/>
            <a:ext cx="9144000" cy="57279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566"/>
            <a:ext cx="9143999" cy="559231"/>
          </a:xfrm>
        </p:spPr>
        <p:txBody>
          <a:bodyPr>
            <a:normAutofit fontScale="90000"/>
          </a:bodyPr>
          <a:lstStyle/>
          <a:p>
            <a:pPr algn="r"/>
            <a:r>
              <a:rPr lang="en-US" sz="2000" dirty="0">
                <a:solidFill>
                  <a:srgbClr val="FFFFFF"/>
                </a:solidFill>
                <a:latin typeface="Avenir Book"/>
                <a:cs typeface="Avenir Book"/>
              </a:rPr>
              <a:t>9:30-9:45</a:t>
            </a:r>
            <a:br>
              <a:rPr lang="en-US" sz="2000" dirty="0">
                <a:solidFill>
                  <a:srgbClr val="FFFFFF"/>
                </a:solidFill>
                <a:latin typeface="Avenir Book"/>
                <a:cs typeface="Avenir Book"/>
              </a:rPr>
            </a:br>
            <a:r>
              <a:rPr lang="en-US" sz="2000" dirty="0">
                <a:solidFill>
                  <a:srgbClr val="FFFFFF"/>
                </a:solidFill>
                <a:latin typeface="Avenir Book"/>
                <a:cs typeface="Avenir Book"/>
              </a:rPr>
              <a:t>21</a:t>
            </a:r>
            <a:r>
              <a:rPr lang="en-US" sz="2000" baseline="30000" dirty="0">
                <a:solidFill>
                  <a:srgbClr val="FFFFFF"/>
                </a:solidFill>
                <a:latin typeface="Avenir Book"/>
                <a:cs typeface="Avenir Book"/>
              </a:rPr>
              <a:t>st</a:t>
            </a:r>
            <a:r>
              <a:rPr lang="en-US" sz="2000" dirty="0">
                <a:solidFill>
                  <a:srgbClr val="FFFFFF"/>
                </a:solidFill>
                <a:latin typeface="Avenir Book"/>
                <a:cs typeface="Avenir Book"/>
              </a:rPr>
              <a:t> Century Classroom</a:t>
            </a:r>
          </a:p>
        </p:txBody>
      </p:sp>
      <p:pic>
        <p:nvPicPr>
          <p:cNvPr id="11" name="Picture 10" descr="2cd4c8e4ab68e527dea2f5f8ed6f744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69" y="0"/>
            <a:ext cx="9585973" cy="7030296"/>
          </a:xfrm>
          <a:prstGeom prst="rect">
            <a:avLst/>
          </a:prstGeom>
        </p:spPr>
      </p:pic>
    </p:spTree>
    <p:extLst>
      <p:ext uri="{BB962C8B-B14F-4D97-AF65-F5344CB8AC3E}">
        <p14:creationId xmlns:p14="http://schemas.microsoft.com/office/powerpoint/2010/main" val="267225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459" y="673555"/>
            <a:ext cx="4555269" cy="434682"/>
          </a:xfrm>
        </p:spPr>
        <p:txBody>
          <a:bodyPr>
            <a:noAutofit/>
          </a:bodyPr>
          <a:lstStyle/>
          <a:p>
            <a:pPr algn="l"/>
            <a:r>
              <a:rPr lang="en-US" sz="2400" dirty="0">
                <a:solidFill>
                  <a:srgbClr val="000090"/>
                </a:solidFill>
                <a:latin typeface="Perpetua Titling MT"/>
                <a:cs typeface="Perpetua Titling MT"/>
              </a:rPr>
              <a:t>21</a:t>
            </a:r>
            <a:r>
              <a:rPr lang="en-US" sz="2400" baseline="30000" dirty="0">
                <a:solidFill>
                  <a:srgbClr val="000090"/>
                </a:solidFill>
                <a:latin typeface="Perpetua Titling MT"/>
                <a:cs typeface="Perpetua Titling MT"/>
              </a:rPr>
              <a:t>st</a:t>
            </a:r>
            <a:r>
              <a:rPr lang="en-US" sz="2400" dirty="0">
                <a:solidFill>
                  <a:srgbClr val="000090"/>
                </a:solidFill>
                <a:latin typeface="Perpetua Titling MT"/>
                <a:cs typeface="Perpetua Titling MT"/>
              </a:rPr>
              <a:t> Century Learners</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7321426" y="6070404"/>
            <a:ext cx="1822574" cy="899664"/>
          </a:xfrm>
          <a:prstGeom prst="rect">
            <a:avLst/>
          </a:prstGeom>
        </p:spPr>
      </p:pic>
      <p:cxnSp>
        <p:nvCxnSpPr>
          <p:cNvPr id="6" name="Straight Connector 5"/>
          <p:cNvCxnSpPr/>
          <p:nvPr/>
        </p:nvCxnSpPr>
        <p:spPr>
          <a:xfrm>
            <a:off x="0" y="6176241"/>
            <a:ext cx="9144000" cy="0"/>
          </a:xfrm>
          <a:prstGeom prst="line">
            <a:avLst/>
          </a:prstGeom>
          <a:ln>
            <a:solidFill>
              <a:srgbClr val="00009D"/>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0"/>
            <a:ext cx="9144000" cy="57279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566"/>
            <a:ext cx="9143999" cy="559231"/>
          </a:xfrm>
        </p:spPr>
        <p:txBody>
          <a:bodyPr>
            <a:normAutofit fontScale="90000"/>
          </a:bodyPr>
          <a:lstStyle/>
          <a:p>
            <a:pPr algn="r"/>
            <a:r>
              <a:rPr lang="en-US" sz="2000" dirty="0">
                <a:solidFill>
                  <a:srgbClr val="FFFFFF"/>
                </a:solidFill>
                <a:latin typeface="Avenir Book"/>
                <a:cs typeface="Avenir Book"/>
              </a:rPr>
              <a:t>9:20-9:35</a:t>
            </a:r>
            <a:br>
              <a:rPr lang="en-US" sz="2000" dirty="0">
                <a:solidFill>
                  <a:srgbClr val="FFFFFF"/>
                </a:solidFill>
                <a:latin typeface="Avenir Book"/>
                <a:cs typeface="Avenir Book"/>
              </a:rPr>
            </a:br>
            <a:r>
              <a:rPr lang="en-US" sz="2000" dirty="0">
                <a:solidFill>
                  <a:srgbClr val="FFFFFF"/>
                </a:solidFill>
                <a:latin typeface="Avenir Book"/>
                <a:cs typeface="Avenir Book"/>
              </a:rPr>
              <a:t>21</a:t>
            </a:r>
            <a:r>
              <a:rPr lang="en-US" sz="2000" baseline="30000" dirty="0">
                <a:solidFill>
                  <a:srgbClr val="FFFFFF"/>
                </a:solidFill>
                <a:latin typeface="Avenir Book"/>
                <a:cs typeface="Avenir Book"/>
              </a:rPr>
              <a:t>st</a:t>
            </a:r>
            <a:r>
              <a:rPr lang="en-US" sz="2000" dirty="0">
                <a:solidFill>
                  <a:srgbClr val="FFFFFF"/>
                </a:solidFill>
                <a:latin typeface="Avenir Book"/>
                <a:cs typeface="Avenir Book"/>
              </a:rPr>
              <a:t> Century Classroom</a:t>
            </a:r>
          </a:p>
        </p:txBody>
      </p:sp>
      <p:pic>
        <p:nvPicPr>
          <p:cNvPr id="20" name="Picture 19"/>
          <p:cNvPicPr>
            <a:picLocks noChangeAspect="1"/>
          </p:cNvPicPr>
          <p:nvPr/>
        </p:nvPicPr>
        <p:blipFill>
          <a:blip r:embed="rId4"/>
          <a:stretch>
            <a:fillRect/>
          </a:stretch>
        </p:blipFill>
        <p:spPr>
          <a:xfrm>
            <a:off x="-211694" y="171863"/>
            <a:ext cx="9355693" cy="6798205"/>
          </a:xfrm>
          <a:prstGeom prst="rect">
            <a:avLst/>
          </a:prstGeom>
        </p:spPr>
      </p:pic>
      <p:pic>
        <p:nvPicPr>
          <p:cNvPr id="27" name="Picture 26"/>
          <p:cNvPicPr>
            <a:picLocks noChangeAspect="1"/>
          </p:cNvPicPr>
          <p:nvPr/>
        </p:nvPicPr>
        <p:blipFill>
          <a:blip r:embed="rId5"/>
          <a:stretch>
            <a:fillRect/>
          </a:stretch>
        </p:blipFill>
        <p:spPr>
          <a:xfrm>
            <a:off x="-46106" y="32640"/>
            <a:ext cx="9456936" cy="6779360"/>
          </a:xfrm>
          <a:prstGeom prst="rect">
            <a:avLst/>
          </a:prstGeom>
        </p:spPr>
      </p:pic>
      <p:pic>
        <p:nvPicPr>
          <p:cNvPr id="10" name="Picture 9" descr="8d874a6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018" y="47497"/>
            <a:ext cx="9855526" cy="6857999"/>
          </a:xfrm>
          <a:prstGeom prst="rect">
            <a:avLst/>
          </a:prstGeom>
        </p:spPr>
      </p:pic>
      <p:pic>
        <p:nvPicPr>
          <p:cNvPr id="22" name="Picture 21"/>
          <p:cNvPicPr>
            <a:picLocks noChangeAspect="1"/>
          </p:cNvPicPr>
          <p:nvPr/>
        </p:nvPicPr>
        <p:blipFill>
          <a:blip r:embed="rId7"/>
          <a:stretch>
            <a:fillRect/>
          </a:stretch>
        </p:blipFill>
        <p:spPr>
          <a:xfrm>
            <a:off x="-548857" y="-32434"/>
            <a:ext cx="10061340" cy="6844434"/>
          </a:xfrm>
          <a:prstGeom prst="rect">
            <a:avLst/>
          </a:prstGeom>
        </p:spPr>
      </p:pic>
    </p:spTree>
    <p:extLst>
      <p:ext uri="{BB962C8B-B14F-4D97-AF65-F5344CB8AC3E}">
        <p14:creationId xmlns:p14="http://schemas.microsoft.com/office/powerpoint/2010/main" val="38676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459" y="716934"/>
            <a:ext cx="6058885" cy="1008985"/>
          </a:xfrm>
        </p:spPr>
        <p:txBody>
          <a:bodyPr>
            <a:noAutofit/>
          </a:bodyPr>
          <a:lstStyle/>
          <a:p>
            <a:pPr algn="l"/>
            <a:r>
              <a:rPr lang="en-US" sz="2400" b="1" dirty="0">
                <a:solidFill>
                  <a:srgbClr val="000090"/>
                </a:solidFill>
                <a:latin typeface="Perpetua Titling MT"/>
                <a:cs typeface="Perpetua Titling MT"/>
              </a:rPr>
              <a:t>21</a:t>
            </a:r>
            <a:r>
              <a:rPr lang="en-US" sz="2400" b="1" baseline="30000" dirty="0">
                <a:solidFill>
                  <a:srgbClr val="000090"/>
                </a:solidFill>
                <a:latin typeface="Perpetua Titling MT"/>
                <a:cs typeface="Perpetua Titling MT"/>
              </a:rPr>
              <a:t>st</a:t>
            </a:r>
            <a:r>
              <a:rPr lang="en-US" sz="2400" b="1" dirty="0">
                <a:solidFill>
                  <a:srgbClr val="000090"/>
                </a:solidFill>
                <a:latin typeface="Perpetua Titling MT"/>
                <a:cs typeface="Perpetua Titling MT"/>
              </a:rPr>
              <a:t> Century Classroom</a:t>
            </a:r>
            <a:endParaRPr lang="en-US" sz="2400" dirty="0">
              <a:solidFill>
                <a:srgbClr val="000090"/>
              </a:solidFill>
              <a:latin typeface="Perpetua Titling MT"/>
              <a:cs typeface="Perpetua Titling MT"/>
            </a:endParaRPr>
          </a:p>
        </p:txBody>
      </p:sp>
      <p:cxnSp>
        <p:nvCxnSpPr>
          <p:cNvPr id="6" name="Straight Connector 5"/>
          <p:cNvCxnSpPr/>
          <p:nvPr/>
        </p:nvCxnSpPr>
        <p:spPr>
          <a:xfrm>
            <a:off x="0" y="6176241"/>
            <a:ext cx="9144000" cy="0"/>
          </a:xfrm>
          <a:prstGeom prst="line">
            <a:avLst/>
          </a:prstGeom>
          <a:ln>
            <a:solidFill>
              <a:srgbClr val="00009D"/>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0"/>
            <a:ext cx="9144000" cy="57279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566"/>
            <a:ext cx="9143999" cy="559231"/>
          </a:xfrm>
        </p:spPr>
        <p:txBody>
          <a:bodyPr>
            <a:normAutofit/>
          </a:bodyPr>
          <a:lstStyle/>
          <a:p>
            <a:pPr marL="285750" indent="-285750" algn="r"/>
            <a:endParaRPr lang="en-US" sz="2000" dirty="0">
              <a:solidFill>
                <a:schemeClr val="bg1"/>
              </a:solidFill>
              <a:latin typeface="Avenir Book"/>
              <a:cs typeface="Avenir Book"/>
            </a:endParaRPr>
          </a:p>
        </p:txBody>
      </p:sp>
      <p:sp>
        <p:nvSpPr>
          <p:cNvPr id="28" name="TextBox 27"/>
          <p:cNvSpPr txBox="1"/>
          <p:nvPr/>
        </p:nvSpPr>
        <p:spPr>
          <a:xfrm>
            <a:off x="6545385" y="996462"/>
            <a:ext cx="184666" cy="369332"/>
          </a:xfrm>
          <a:prstGeom prst="rect">
            <a:avLst/>
          </a:prstGeom>
          <a:noFill/>
        </p:spPr>
        <p:txBody>
          <a:bodyPr wrap="none" rtlCol="0">
            <a:spAutoFit/>
          </a:bodyPr>
          <a:lstStyle/>
          <a:p>
            <a:endParaRPr lang="en-US" dirty="0"/>
          </a:p>
        </p:txBody>
      </p:sp>
      <p:sp>
        <p:nvSpPr>
          <p:cNvPr id="8" name="TextBox 7"/>
          <p:cNvSpPr txBox="1"/>
          <p:nvPr/>
        </p:nvSpPr>
        <p:spPr>
          <a:xfrm>
            <a:off x="126460" y="1725919"/>
            <a:ext cx="5893340" cy="4247317"/>
          </a:xfrm>
          <a:prstGeom prst="rect">
            <a:avLst/>
          </a:prstGeom>
          <a:noFill/>
        </p:spPr>
        <p:txBody>
          <a:bodyPr wrap="square" rtlCol="0">
            <a:spAutoFit/>
          </a:bodyPr>
          <a:lstStyle/>
          <a:p>
            <a:pPr marL="285750" indent="-285750">
              <a:buFont typeface="Arial"/>
              <a:buChar char="•"/>
            </a:pPr>
            <a:r>
              <a:rPr lang="en-US" dirty="0"/>
              <a:t>Be learner centered and more personalized</a:t>
            </a:r>
          </a:p>
          <a:p>
            <a:pPr marL="285750" indent="-285750">
              <a:buFont typeface="Arial"/>
              <a:buChar char="•"/>
            </a:pPr>
            <a:r>
              <a:rPr lang="en-US" dirty="0"/>
              <a:t>Provide students with opportunities to feature and produce evidence of their new knowledge in a variety of ways</a:t>
            </a:r>
          </a:p>
          <a:p>
            <a:pPr marL="285750" indent="-285750">
              <a:buFont typeface="Arial"/>
              <a:buChar char="•"/>
            </a:pPr>
            <a:r>
              <a:rPr lang="en-US" dirty="0"/>
              <a:t>Help make connections between class learning and world and their interests</a:t>
            </a:r>
          </a:p>
          <a:p>
            <a:pPr marL="285750" indent="-285750">
              <a:buFont typeface="Arial"/>
              <a:buChar char="•"/>
            </a:pPr>
            <a:r>
              <a:rPr lang="en-US" dirty="0"/>
              <a:t>Provide opportunities to explore &amp; use new technologies as learning tools</a:t>
            </a:r>
          </a:p>
          <a:p>
            <a:pPr marL="285750" indent="-285750">
              <a:buFont typeface="Arial"/>
              <a:buChar char="•"/>
            </a:pPr>
            <a:r>
              <a:rPr lang="en-US" dirty="0"/>
              <a:t>Go global – take virtual field trips, conduct virtual student exchanges around the world</a:t>
            </a:r>
          </a:p>
          <a:p>
            <a:pPr marL="285750" indent="-285750">
              <a:buFont typeface="Arial"/>
              <a:buChar char="•"/>
            </a:pPr>
            <a:r>
              <a:rPr lang="en-US" dirty="0"/>
              <a:t>Go digital--Go paperless for some work</a:t>
            </a:r>
          </a:p>
          <a:p>
            <a:pPr marL="285750" indent="-285750">
              <a:buFont typeface="Arial"/>
              <a:buChar char="•"/>
            </a:pPr>
            <a:r>
              <a:rPr lang="en-US" dirty="0"/>
              <a:t>Collaborate via technology (student – teacher, student- parent, teacher-parent)</a:t>
            </a:r>
          </a:p>
          <a:p>
            <a:pPr marL="285750" indent="-285750">
              <a:buFont typeface="Arial"/>
              <a:buChar char="•"/>
            </a:pPr>
            <a:r>
              <a:rPr lang="en-US" dirty="0"/>
              <a:t>Project based learning, etc.</a:t>
            </a:r>
          </a:p>
          <a:p>
            <a:endParaRPr lang="en-US" dirty="0"/>
          </a:p>
        </p:txBody>
      </p:sp>
      <p:pic>
        <p:nvPicPr>
          <p:cNvPr id="12" name="Picture 11"/>
          <p:cNvPicPr>
            <a:picLocks noChangeAspect="1"/>
          </p:cNvPicPr>
          <p:nvPr/>
        </p:nvPicPr>
        <p:blipFill>
          <a:blip r:embed="rId3"/>
          <a:stretch>
            <a:fillRect/>
          </a:stretch>
        </p:blipFill>
        <p:spPr>
          <a:xfrm>
            <a:off x="6019799" y="1725919"/>
            <a:ext cx="3124200" cy="3124200"/>
          </a:xfrm>
          <a:prstGeom prst="rect">
            <a:avLst/>
          </a:prstGeom>
        </p:spPr>
      </p:pic>
    </p:spTree>
    <p:extLst>
      <p:ext uri="{BB962C8B-B14F-4D97-AF65-F5344CB8AC3E}">
        <p14:creationId xmlns:p14="http://schemas.microsoft.com/office/powerpoint/2010/main" val="1783834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21</a:t>
            </a:r>
            <a:r>
              <a:rPr lang="en-US" sz="4000" baseline="30000" dirty="0">
                <a:solidFill>
                  <a:srgbClr val="0000FF"/>
                </a:solidFill>
                <a:latin typeface="Bookman Old Style"/>
                <a:cs typeface="Bookman Old Style"/>
              </a:rPr>
              <a:t>st</a:t>
            </a:r>
            <a:r>
              <a:rPr lang="en-US" sz="4000" dirty="0">
                <a:solidFill>
                  <a:srgbClr val="0000FF"/>
                </a:solidFill>
                <a:latin typeface="Bookman Old Style"/>
                <a:cs typeface="Bookman Old Style"/>
              </a:rPr>
              <a:t> Century Education</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2124454" y="1938538"/>
            <a:ext cx="4822446" cy="4587205"/>
          </a:xfrm>
          <a:prstGeom prst="rect">
            <a:avLst/>
          </a:prstGeom>
        </p:spPr>
      </p:pic>
    </p:spTree>
    <p:extLst>
      <p:ext uri="{BB962C8B-B14F-4D97-AF65-F5344CB8AC3E}">
        <p14:creationId xmlns:p14="http://schemas.microsoft.com/office/powerpoint/2010/main" val="11732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21</a:t>
            </a:r>
            <a:r>
              <a:rPr lang="en-US" sz="4000" baseline="30000" dirty="0">
                <a:solidFill>
                  <a:srgbClr val="0000FF"/>
                </a:solidFill>
                <a:latin typeface="Bookman Old Style"/>
                <a:cs typeface="Bookman Old Style"/>
              </a:rPr>
              <a:t>st</a:t>
            </a:r>
            <a:r>
              <a:rPr lang="en-US" sz="4000" dirty="0">
                <a:solidFill>
                  <a:srgbClr val="0000FF"/>
                </a:solidFill>
                <a:latin typeface="Bookman Old Style"/>
                <a:cs typeface="Bookman Old Style"/>
              </a:rPr>
              <a:t> Century Education</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1370862" y="1636723"/>
            <a:ext cx="6802134" cy="4733386"/>
          </a:xfrm>
          <a:prstGeom prst="rect">
            <a:avLst/>
          </a:prstGeom>
        </p:spPr>
      </p:pic>
    </p:spTree>
    <p:extLst>
      <p:ext uri="{BB962C8B-B14F-4D97-AF65-F5344CB8AC3E}">
        <p14:creationId xmlns:p14="http://schemas.microsoft.com/office/powerpoint/2010/main" val="207756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99" y="165100"/>
            <a:ext cx="4021740" cy="4302716"/>
          </a:xfrm>
          <a:prstGeom prst="rect">
            <a:avLst/>
          </a:prstGeom>
        </p:spPr>
        <p:txBody>
          <a:bodyPr wrap="square">
            <a:spAutoFit/>
          </a:bodyPr>
          <a:lstStyle/>
          <a:p>
            <a:pPr algn="just">
              <a:lnSpc>
                <a:spcPct val="120000"/>
              </a:lnSpc>
            </a:pPr>
            <a:r>
              <a:rPr lang="en-US" dirty="0">
                <a:solidFill>
                  <a:srgbClr val="0000FF"/>
                </a:solidFill>
                <a:cs typeface="Bookman Old Style"/>
              </a:rPr>
              <a:t>INTRODUCTION</a:t>
            </a:r>
          </a:p>
          <a:p>
            <a:pPr marL="171450" indent="-171450" algn="just">
              <a:lnSpc>
                <a:spcPct val="120000"/>
              </a:lnSpc>
              <a:buFont typeface="Arial"/>
              <a:buChar char="•"/>
            </a:pPr>
            <a:r>
              <a:rPr lang="en-US" sz="1200" i="1" dirty="0">
                <a:cs typeface="Bookman Old Style"/>
              </a:rPr>
              <a:t>North Star Academy Laval</a:t>
            </a:r>
            <a:r>
              <a:rPr lang="en-US" sz="1200" dirty="0">
                <a:cs typeface="Bookman Old Style"/>
              </a:rPr>
              <a:t> is a suburban English high school that prides itself in excellent teaching practices. </a:t>
            </a:r>
          </a:p>
          <a:p>
            <a:pPr marL="171450" indent="-171450" algn="just">
              <a:lnSpc>
                <a:spcPct val="120000"/>
              </a:lnSpc>
              <a:buFont typeface="Arial"/>
              <a:buChar char="•"/>
            </a:pPr>
            <a:r>
              <a:rPr lang="en-US" sz="1200" dirty="0">
                <a:cs typeface="Bookman Old Style"/>
              </a:rPr>
              <a:t>Students come to school with pen, pencil or tablet in hand, ready to learn in so many diverse ways. </a:t>
            </a:r>
          </a:p>
          <a:p>
            <a:pPr marL="171450" indent="-171450" algn="just">
              <a:lnSpc>
                <a:spcPct val="120000"/>
              </a:lnSpc>
              <a:buFont typeface="Arial"/>
              <a:buChar char="•"/>
            </a:pPr>
            <a:r>
              <a:rPr lang="en-US" sz="1200" dirty="0">
                <a:cs typeface="Bookman Old Style"/>
              </a:rPr>
              <a:t>Known for our small class sizes, we focus on individualized learning and customized tutorials guiding students to develop at their own pace, within high academic standards. </a:t>
            </a:r>
          </a:p>
          <a:p>
            <a:pPr marL="171450" indent="-171450" algn="just">
              <a:lnSpc>
                <a:spcPct val="120000"/>
              </a:lnSpc>
              <a:buFont typeface="Arial"/>
              <a:buChar char="•"/>
            </a:pPr>
            <a:r>
              <a:rPr lang="en-US" sz="1200" dirty="0">
                <a:cs typeface="Bookman Old Style"/>
              </a:rPr>
              <a:t>Bringing the world to our students and our students to the world is a key focus of our school--through diverse extra-curricular activities which help round out their education, and by connecting students with community action through projects, volunteering, visits, trips—learning to become active citizens in a community.  </a:t>
            </a:r>
          </a:p>
          <a:p>
            <a:pPr marL="171450" indent="-171450" algn="just">
              <a:lnSpc>
                <a:spcPct val="120000"/>
              </a:lnSpc>
              <a:buFont typeface="Arial"/>
              <a:buChar char="•"/>
            </a:pPr>
            <a:r>
              <a:rPr lang="en-US" sz="1200" dirty="0">
                <a:cs typeface="Bookman Old Style"/>
              </a:rPr>
              <a:t>We teach not only for school but for life! </a:t>
            </a:r>
            <a:endParaRPr lang="en-CA" sz="1200" dirty="0">
              <a:cs typeface="Bookman Old Style"/>
            </a:endParaRPr>
          </a:p>
          <a:p>
            <a:pPr algn="just">
              <a:lnSpc>
                <a:spcPct val="120000"/>
              </a:lnSpc>
            </a:pPr>
            <a:endParaRPr lang="en-US" sz="1200" dirty="0">
              <a:cs typeface="Bookman Old Style"/>
            </a:endParaRPr>
          </a:p>
          <a:p>
            <a:pPr algn="just">
              <a:lnSpc>
                <a:spcPct val="120000"/>
              </a:lnSpc>
            </a:pPr>
            <a:endParaRPr lang="en-US" sz="800" dirty="0">
              <a:cs typeface="Bookman Old Style"/>
            </a:endParaRPr>
          </a:p>
          <a:p>
            <a:pPr algn="ctr"/>
            <a:endParaRPr lang="en-US" sz="1200" b="1" dirty="0">
              <a:solidFill>
                <a:srgbClr val="C60202"/>
              </a:solidFill>
            </a:endParaRPr>
          </a:p>
        </p:txBody>
      </p:sp>
      <p:graphicFrame>
        <p:nvGraphicFramePr>
          <p:cNvPr id="8" name="Diagram 7"/>
          <p:cNvGraphicFramePr/>
          <p:nvPr>
            <p:extLst>
              <p:ext uri="{D42A27DB-BD31-4B8C-83A1-F6EECF244321}">
                <p14:modId xmlns:p14="http://schemas.microsoft.com/office/powerpoint/2010/main" val="3745192741"/>
              </p:ext>
            </p:extLst>
          </p:nvPr>
        </p:nvGraphicFramePr>
        <p:xfrm>
          <a:off x="5168900" y="-76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37148464"/>
              </p:ext>
            </p:extLst>
          </p:nvPr>
        </p:nvGraphicFramePr>
        <p:xfrm>
          <a:off x="4991100" y="31496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851547962"/>
              </p:ext>
            </p:extLst>
          </p:nvPr>
        </p:nvGraphicFramePr>
        <p:xfrm>
          <a:off x="2590800" y="1447800"/>
          <a:ext cx="60960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Rectangle 10"/>
          <p:cNvSpPr/>
          <p:nvPr/>
        </p:nvSpPr>
        <p:spPr>
          <a:xfrm>
            <a:off x="63499" y="3987800"/>
            <a:ext cx="4508501" cy="861774"/>
          </a:xfrm>
          <a:prstGeom prst="rect">
            <a:avLst/>
          </a:prstGeom>
        </p:spPr>
        <p:txBody>
          <a:bodyPr wrap="square">
            <a:spAutoFit/>
          </a:bodyPr>
          <a:lstStyle/>
          <a:p>
            <a:pPr algn="just">
              <a:lnSpc>
                <a:spcPct val="120000"/>
              </a:lnSpc>
            </a:pPr>
            <a:r>
              <a:rPr lang="en-US" dirty="0">
                <a:solidFill>
                  <a:srgbClr val="0000FF"/>
                </a:solidFill>
                <a:cs typeface="Bookman Old Style"/>
              </a:rPr>
              <a:t>PROGRAM STRUCTURE</a:t>
            </a:r>
            <a:endParaRPr lang="en-US" sz="800" dirty="0">
              <a:solidFill>
                <a:srgbClr val="0000FF"/>
              </a:solidFill>
              <a:cs typeface="Bookman Old Style"/>
            </a:endParaRPr>
          </a:p>
          <a:p>
            <a:pPr marL="171450" indent="-171450" algn="just">
              <a:lnSpc>
                <a:spcPct val="120000"/>
              </a:lnSpc>
              <a:buFont typeface="Arial"/>
              <a:buChar char="•"/>
            </a:pPr>
            <a:r>
              <a:rPr lang="en-US" sz="1200" dirty="0">
                <a:cs typeface="Bookman Old Style"/>
              </a:rPr>
              <a:t>Our approach through the five days is a movement between theory and practice. </a:t>
            </a:r>
          </a:p>
        </p:txBody>
      </p:sp>
      <p:sp>
        <p:nvSpPr>
          <p:cNvPr id="14" name="Oval 13"/>
          <p:cNvSpPr/>
          <p:nvPr/>
        </p:nvSpPr>
        <p:spPr>
          <a:xfrm>
            <a:off x="72835" y="596998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034661" y="596998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996487" y="596998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958313" y="596998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920139" y="597096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881965" y="597096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56493" y="6010040"/>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2834" y="4758807"/>
            <a:ext cx="6556281" cy="750975"/>
          </a:xfrm>
          <a:prstGeom prst="rect">
            <a:avLst/>
          </a:prstGeom>
        </p:spPr>
        <p:txBody>
          <a:bodyPr wrap="square">
            <a:spAutoFit/>
          </a:bodyPr>
          <a:lstStyle/>
          <a:p>
            <a:pPr marL="171450" indent="-171450" algn="just">
              <a:lnSpc>
                <a:spcPct val="120000"/>
              </a:lnSpc>
              <a:buFont typeface="Arial"/>
              <a:buChar char="•"/>
            </a:pPr>
            <a:r>
              <a:rPr lang="en-US" sz="1200" dirty="0">
                <a:cs typeface="Bookman Old Style"/>
              </a:rPr>
              <a:t>We will explore the foundational theories upon which the Canadian education systems are built.</a:t>
            </a:r>
          </a:p>
          <a:p>
            <a:pPr marL="171450" indent="-171450" algn="just">
              <a:lnSpc>
                <a:spcPct val="120000"/>
              </a:lnSpc>
              <a:buFont typeface="Arial"/>
              <a:buChar char="•"/>
            </a:pPr>
            <a:r>
              <a:rPr lang="en-US" sz="1200" dirty="0">
                <a:cs typeface="Bookman Old Style"/>
              </a:rPr>
              <a:t>Provide teachers with an opportunity to see some of these elements put into practice, in our classrooms. </a:t>
            </a:r>
          </a:p>
        </p:txBody>
      </p:sp>
      <p:sp>
        <p:nvSpPr>
          <p:cNvPr id="22" name="TextBox 21"/>
          <p:cNvSpPr txBox="1"/>
          <p:nvPr/>
        </p:nvSpPr>
        <p:spPr>
          <a:xfrm>
            <a:off x="58202" y="6147832"/>
            <a:ext cx="799956" cy="369332"/>
          </a:xfrm>
          <a:prstGeom prst="rect">
            <a:avLst/>
          </a:prstGeom>
          <a:noFill/>
        </p:spPr>
        <p:txBody>
          <a:bodyPr wrap="none" rtlCol="0">
            <a:spAutoFit/>
          </a:bodyPr>
          <a:lstStyle/>
          <a:p>
            <a:r>
              <a:rPr lang="en-US" dirty="0"/>
              <a:t>Arrival</a:t>
            </a:r>
          </a:p>
        </p:txBody>
      </p:sp>
      <p:sp>
        <p:nvSpPr>
          <p:cNvPr id="23" name="TextBox 22"/>
          <p:cNvSpPr txBox="1"/>
          <p:nvPr/>
        </p:nvSpPr>
        <p:spPr>
          <a:xfrm>
            <a:off x="1034661" y="6097032"/>
            <a:ext cx="760182" cy="523220"/>
          </a:xfrm>
          <a:prstGeom prst="rect">
            <a:avLst/>
          </a:prstGeom>
          <a:noFill/>
        </p:spPr>
        <p:txBody>
          <a:bodyPr wrap="none" rtlCol="0">
            <a:spAutoFit/>
          </a:bodyPr>
          <a:lstStyle/>
          <a:p>
            <a:pPr algn="ctr"/>
            <a:r>
              <a:rPr lang="en-US" sz="1400" dirty="0"/>
              <a:t>Cultural </a:t>
            </a:r>
          </a:p>
          <a:p>
            <a:pPr algn="ctr"/>
            <a:r>
              <a:rPr lang="en-US" sz="1400" dirty="0"/>
              <a:t>Tour</a:t>
            </a:r>
          </a:p>
        </p:txBody>
      </p:sp>
      <p:sp>
        <p:nvSpPr>
          <p:cNvPr id="24" name="TextBox 23"/>
          <p:cNvSpPr txBox="1"/>
          <p:nvPr/>
        </p:nvSpPr>
        <p:spPr>
          <a:xfrm>
            <a:off x="2078562" y="6098064"/>
            <a:ext cx="618078" cy="523220"/>
          </a:xfrm>
          <a:prstGeom prst="rect">
            <a:avLst/>
          </a:prstGeom>
          <a:noFill/>
        </p:spPr>
        <p:txBody>
          <a:bodyPr wrap="none" rtlCol="0">
            <a:spAutoFit/>
          </a:bodyPr>
          <a:lstStyle/>
          <a:p>
            <a:pPr algn="ctr"/>
            <a:r>
              <a:rPr lang="en-US" sz="1400" dirty="0"/>
              <a:t>DAY 1</a:t>
            </a:r>
          </a:p>
          <a:p>
            <a:pPr algn="ctr"/>
            <a:r>
              <a:rPr lang="en-US" sz="1400" dirty="0"/>
              <a:t>Class</a:t>
            </a:r>
          </a:p>
        </p:txBody>
      </p:sp>
      <p:sp>
        <p:nvSpPr>
          <p:cNvPr id="25" name="TextBox 24"/>
          <p:cNvSpPr txBox="1"/>
          <p:nvPr/>
        </p:nvSpPr>
        <p:spPr>
          <a:xfrm>
            <a:off x="3048057" y="6099096"/>
            <a:ext cx="620683" cy="630942"/>
          </a:xfrm>
          <a:prstGeom prst="rect">
            <a:avLst/>
          </a:prstGeom>
          <a:noFill/>
        </p:spPr>
        <p:txBody>
          <a:bodyPr wrap="none" rtlCol="0">
            <a:spAutoFit/>
          </a:bodyPr>
          <a:lstStyle/>
          <a:p>
            <a:pPr algn="ctr"/>
            <a:r>
              <a:rPr lang="en-US" sz="1400" dirty="0"/>
              <a:t>DAY 2</a:t>
            </a:r>
          </a:p>
          <a:p>
            <a:pPr algn="ctr"/>
            <a:r>
              <a:rPr lang="en-US" sz="1050" dirty="0"/>
              <a:t>School </a:t>
            </a:r>
          </a:p>
          <a:p>
            <a:pPr algn="ctr"/>
            <a:r>
              <a:rPr lang="en-US" sz="1050" dirty="0"/>
              <a:t>Visit</a:t>
            </a:r>
          </a:p>
        </p:txBody>
      </p:sp>
      <p:sp>
        <p:nvSpPr>
          <p:cNvPr id="26" name="TextBox 25"/>
          <p:cNvSpPr txBox="1"/>
          <p:nvPr/>
        </p:nvSpPr>
        <p:spPr>
          <a:xfrm>
            <a:off x="4938740" y="6038536"/>
            <a:ext cx="620683" cy="630942"/>
          </a:xfrm>
          <a:prstGeom prst="rect">
            <a:avLst/>
          </a:prstGeom>
          <a:noFill/>
        </p:spPr>
        <p:txBody>
          <a:bodyPr wrap="none" rtlCol="0">
            <a:spAutoFit/>
          </a:bodyPr>
          <a:lstStyle/>
          <a:p>
            <a:pPr algn="ctr"/>
            <a:r>
              <a:rPr lang="en-US" sz="1400" dirty="0"/>
              <a:t>DAY 4</a:t>
            </a:r>
          </a:p>
          <a:p>
            <a:pPr algn="ctr"/>
            <a:r>
              <a:rPr lang="en-US" sz="1050" dirty="0"/>
              <a:t>School </a:t>
            </a:r>
          </a:p>
          <a:p>
            <a:pPr algn="ctr"/>
            <a:r>
              <a:rPr lang="en-US" sz="1050" dirty="0"/>
              <a:t>Visit</a:t>
            </a:r>
          </a:p>
        </p:txBody>
      </p:sp>
      <p:sp>
        <p:nvSpPr>
          <p:cNvPr id="27" name="TextBox 26"/>
          <p:cNvSpPr txBox="1"/>
          <p:nvPr/>
        </p:nvSpPr>
        <p:spPr>
          <a:xfrm>
            <a:off x="5837456" y="6053989"/>
            <a:ext cx="804803" cy="630942"/>
          </a:xfrm>
          <a:prstGeom prst="rect">
            <a:avLst/>
          </a:prstGeom>
          <a:noFill/>
        </p:spPr>
        <p:txBody>
          <a:bodyPr wrap="none" rtlCol="0">
            <a:spAutoFit/>
          </a:bodyPr>
          <a:lstStyle/>
          <a:p>
            <a:pPr algn="ctr"/>
            <a:r>
              <a:rPr lang="en-US" sz="1400" dirty="0"/>
              <a:t>DAY 5</a:t>
            </a:r>
          </a:p>
          <a:p>
            <a:pPr algn="ctr"/>
            <a:r>
              <a:rPr lang="en-US" sz="1050" dirty="0"/>
              <a:t>Class</a:t>
            </a:r>
          </a:p>
          <a:p>
            <a:pPr algn="ctr"/>
            <a:r>
              <a:rPr lang="en-US" sz="1050" dirty="0"/>
              <a:t>Graduation</a:t>
            </a:r>
          </a:p>
        </p:txBody>
      </p:sp>
      <p:sp>
        <p:nvSpPr>
          <p:cNvPr id="28" name="TextBox 27"/>
          <p:cNvSpPr txBox="1"/>
          <p:nvPr/>
        </p:nvSpPr>
        <p:spPr>
          <a:xfrm>
            <a:off x="3976022" y="6099096"/>
            <a:ext cx="620683" cy="523220"/>
          </a:xfrm>
          <a:prstGeom prst="rect">
            <a:avLst/>
          </a:prstGeom>
          <a:noFill/>
        </p:spPr>
        <p:txBody>
          <a:bodyPr wrap="none" rtlCol="0">
            <a:spAutoFit/>
          </a:bodyPr>
          <a:lstStyle/>
          <a:p>
            <a:pPr algn="ctr"/>
            <a:r>
              <a:rPr lang="en-US" sz="1400" dirty="0"/>
              <a:t>DAY 3</a:t>
            </a:r>
          </a:p>
          <a:p>
            <a:pPr algn="ctr"/>
            <a:r>
              <a:rPr lang="en-US" sz="1400" dirty="0"/>
              <a:t>Class</a:t>
            </a:r>
          </a:p>
        </p:txBody>
      </p:sp>
    </p:spTree>
    <p:extLst>
      <p:ext uri="{BB962C8B-B14F-4D97-AF65-F5344CB8AC3E}">
        <p14:creationId xmlns:p14="http://schemas.microsoft.com/office/powerpoint/2010/main" val="77728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alphaModFix amt="72000"/>
            <a:duotone>
              <a:schemeClr val="accent5">
                <a:shade val="45000"/>
                <a:satMod val="135000"/>
              </a:schemeClr>
              <a:prstClr val="white"/>
            </a:duotone>
          </a:blip>
          <a:stretch>
            <a:fillRect/>
          </a:stretch>
        </p:blipFill>
        <p:spPr>
          <a:xfrm>
            <a:off x="2082994" y="2337297"/>
            <a:ext cx="939272" cy="943466"/>
          </a:xfrm>
          <a:prstGeom prst="rect">
            <a:avLst/>
          </a:prstGeom>
        </p:spPr>
      </p:pic>
      <p:pic>
        <p:nvPicPr>
          <p:cNvPr id="42" name="Picture 41"/>
          <p:cNvPicPr>
            <a:picLocks noChangeAspect="1"/>
          </p:cNvPicPr>
          <p:nvPr/>
        </p:nvPicPr>
        <p:blipFill>
          <a:blip r:embed="rId3">
            <a:alphaModFix amt="72000"/>
            <a:duotone>
              <a:schemeClr val="accent6">
                <a:shade val="45000"/>
                <a:satMod val="135000"/>
              </a:schemeClr>
              <a:prstClr val="white"/>
            </a:duotone>
          </a:blip>
          <a:stretch>
            <a:fillRect/>
          </a:stretch>
        </p:blipFill>
        <p:spPr>
          <a:xfrm>
            <a:off x="3047666" y="2407702"/>
            <a:ext cx="939272" cy="943466"/>
          </a:xfrm>
          <a:prstGeom prst="rect">
            <a:avLst/>
          </a:prstGeom>
        </p:spPr>
      </p:pic>
      <p:pic>
        <p:nvPicPr>
          <p:cNvPr id="40" name="Picture 39"/>
          <p:cNvPicPr>
            <a:picLocks noChangeAspect="1"/>
          </p:cNvPicPr>
          <p:nvPr/>
        </p:nvPicPr>
        <p:blipFill>
          <a:blip r:embed="rId3">
            <a:alphaModFix amt="72000"/>
            <a:duotone>
              <a:schemeClr val="accent5">
                <a:shade val="45000"/>
                <a:satMod val="135000"/>
              </a:schemeClr>
              <a:prstClr val="white"/>
            </a:duotone>
          </a:blip>
          <a:stretch>
            <a:fillRect/>
          </a:stretch>
        </p:blipFill>
        <p:spPr>
          <a:xfrm>
            <a:off x="4008666" y="2318427"/>
            <a:ext cx="939272" cy="943466"/>
          </a:xfrm>
          <a:prstGeom prst="rect">
            <a:avLst/>
          </a:prstGeom>
        </p:spPr>
      </p:pic>
      <p:pic>
        <p:nvPicPr>
          <p:cNvPr id="43" name="Picture 42"/>
          <p:cNvPicPr>
            <a:picLocks noChangeAspect="1"/>
          </p:cNvPicPr>
          <p:nvPr/>
        </p:nvPicPr>
        <p:blipFill>
          <a:blip r:embed="rId3">
            <a:alphaModFix amt="72000"/>
            <a:duotone>
              <a:schemeClr val="accent6">
                <a:shade val="45000"/>
                <a:satMod val="135000"/>
              </a:schemeClr>
              <a:prstClr val="white"/>
            </a:duotone>
          </a:blip>
          <a:stretch>
            <a:fillRect/>
          </a:stretch>
        </p:blipFill>
        <p:spPr>
          <a:xfrm>
            <a:off x="4947938" y="2377042"/>
            <a:ext cx="939272" cy="943466"/>
          </a:xfrm>
          <a:prstGeom prst="rect">
            <a:avLst/>
          </a:prstGeom>
        </p:spPr>
      </p:pic>
      <p:pic>
        <p:nvPicPr>
          <p:cNvPr id="44" name="Picture 43"/>
          <p:cNvPicPr>
            <a:picLocks noChangeAspect="1"/>
          </p:cNvPicPr>
          <p:nvPr/>
        </p:nvPicPr>
        <p:blipFill>
          <a:blip r:embed="rId3">
            <a:alphaModFix amt="72000"/>
          </a:blip>
          <a:stretch>
            <a:fillRect/>
          </a:stretch>
        </p:blipFill>
        <p:spPr>
          <a:xfrm>
            <a:off x="6946900" y="2407702"/>
            <a:ext cx="939272" cy="943466"/>
          </a:xfrm>
          <a:prstGeom prst="rect">
            <a:avLst/>
          </a:prstGeom>
        </p:spPr>
      </p:pic>
      <p:pic>
        <p:nvPicPr>
          <p:cNvPr id="45" name="Picture 44"/>
          <p:cNvPicPr>
            <a:picLocks noChangeAspect="1"/>
          </p:cNvPicPr>
          <p:nvPr/>
        </p:nvPicPr>
        <p:blipFill>
          <a:blip r:embed="rId3">
            <a:alphaModFix amt="72000"/>
          </a:blip>
          <a:stretch>
            <a:fillRect/>
          </a:stretch>
        </p:blipFill>
        <p:spPr>
          <a:xfrm>
            <a:off x="7901473" y="2425113"/>
            <a:ext cx="939272" cy="943466"/>
          </a:xfrm>
          <a:prstGeom prst="rect">
            <a:avLst/>
          </a:prstGeom>
        </p:spPr>
      </p:pic>
      <p:pic>
        <p:nvPicPr>
          <p:cNvPr id="41" name="Picture 40"/>
          <p:cNvPicPr>
            <a:picLocks noChangeAspect="1"/>
          </p:cNvPicPr>
          <p:nvPr/>
        </p:nvPicPr>
        <p:blipFill>
          <a:blip r:embed="rId3">
            <a:alphaModFix amt="72000"/>
            <a:duotone>
              <a:schemeClr val="accent5">
                <a:shade val="45000"/>
                <a:satMod val="135000"/>
              </a:schemeClr>
              <a:prstClr val="white"/>
            </a:duotone>
          </a:blip>
          <a:stretch>
            <a:fillRect/>
          </a:stretch>
        </p:blipFill>
        <p:spPr>
          <a:xfrm>
            <a:off x="5920829" y="2337297"/>
            <a:ext cx="939272" cy="943466"/>
          </a:xfrm>
          <a:prstGeom prst="rect">
            <a:avLst/>
          </a:prstGeom>
        </p:spPr>
      </p:pic>
      <p:pic>
        <p:nvPicPr>
          <p:cNvPr id="38" name="Picture 37"/>
          <p:cNvPicPr>
            <a:picLocks noChangeAspect="1"/>
          </p:cNvPicPr>
          <p:nvPr/>
        </p:nvPicPr>
        <p:blipFill>
          <a:blip r:embed="rId3">
            <a:alphaModFix amt="72000"/>
          </a:blip>
          <a:stretch>
            <a:fillRect/>
          </a:stretch>
        </p:blipFill>
        <p:spPr>
          <a:xfrm>
            <a:off x="1099175" y="2302474"/>
            <a:ext cx="939272" cy="943466"/>
          </a:xfrm>
          <a:prstGeom prst="rect">
            <a:avLst/>
          </a:prstGeom>
        </p:spPr>
      </p:pic>
      <p:pic>
        <p:nvPicPr>
          <p:cNvPr id="37" name="Picture 36"/>
          <p:cNvPicPr>
            <a:picLocks noChangeAspect="1"/>
          </p:cNvPicPr>
          <p:nvPr/>
        </p:nvPicPr>
        <p:blipFill>
          <a:blip r:embed="rId3">
            <a:alphaModFix amt="72000"/>
          </a:blip>
          <a:stretch>
            <a:fillRect/>
          </a:stretch>
        </p:blipFill>
        <p:spPr>
          <a:xfrm>
            <a:off x="165628" y="2313341"/>
            <a:ext cx="939272" cy="943466"/>
          </a:xfrm>
          <a:prstGeom prst="rect">
            <a:avLst/>
          </a:prstGeom>
        </p:spPr>
      </p:pic>
      <p:sp>
        <p:nvSpPr>
          <p:cNvPr id="11" name="Rectangle 10"/>
          <p:cNvSpPr/>
          <p:nvPr/>
        </p:nvSpPr>
        <p:spPr>
          <a:xfrm>
            <a:off x="29292" y="165100"/>
            <a:ext cx="5912766" cy="1193147"/>
          </a:xfrm>
          <a:prstGeom prst="rect">
            <a:avLst/>
          </a:prstGeom>
        </p:spPr>
        <p:txBody>
          <a:bodyPr wrap="square">
            <a:spAutoFit/>
          </a:bodyPr>
          <a:lstStyle/>
          <a:p>
            <a:pPr algn="just">
              <a:lnSpc>
                <a:spcPct val="120000"/>
              </a:lnSpc>
            </a:pPr>
            <a:r>
              <a:rPr lang="en-US" dirty="0">
                <a:solidFill>
                  <a:srgbClr val="0000FF"/>
                </a:solidFill>
                <a:cs typeface="Bookman Old Style"/>
              </a:rPr>
              <a:t>PROGRAM STRUCTURE</a:t>
            </a:r>
            <a:endParaRPr lang="en-US" sz="800" dirty="0">
              <a:solidFill>
                <a:srgbClr val="0000FF"/>
              </a:solidFill>
              <a:cs typeface="Bookman Old Style"/>
            </a:endParaRPr>
          </a:p>
          <a:p>
            <a:pPr marL="171450" indent="-171450" algn="just">
              <a:lnSpc>
                <a:spcPct val="120000"/>
              </a:lnSpc>
              <a:buFont typeface="Arial"/>
              <a:buChar char="•"/>
            </a:pPr>
            <a:r>
              <a:rPr lang="en-US" sz="1400" dirty="0">
                <a:cs typeface="Bookman Old Style"/>
              </a:rPr>
              <a:t>The Program is a combination of Canadian cultural immersion and education</a:t>
            </a:r>
          </a:p>
          <a:p>
            <a:pPr marL="171450" indent="-171450" algn="just">
              <a:lnSpc>
                <a:spcPct val="120000"/>
              </a:lnSpc>
              <a:buFont typeface="Arial"/>
              <a:buChar char="•"/>
            </a:pPr>
            <a:r>
              <a:rPr lang="en-US" sz="1400" dirty="0">
                <a:cs typeface="Bookman Old Style"/>
              </a:rPr>
              <a:t>Our approach through the five days of learning is a movement between theory and practice. </a:t>
            </a:r>
          </a:p>
        </p:txBody>
      </p:sp>
      <p:sp>
        <p:nvSpPr>
          <p:cNvPr id="21" name="Rectangle 20"/>
          <p:cNvSpPr/>
          <p:nvPr/>
        </p:nvSpPr>
        <p:spPr>
          <a:xfrm>
            <a:off x="12365" y="1332847"/>
            <a:ext cx="7771345" cy="860748"/>
          </a:xfrm>
          <a:prstGeom prst="rect">
            <a:avLst/>
          </a:prstGeom>
        </p:spPr>
        <p:txBody>
          <a:bodyPr wrap="square">
            <a:spAutoFit/>
          </a:bodyPr>
          <a:lstStyle/>
          <a:p>
            <a:pPr marL="171450" indent="-171450" algn="just">
              <a:lnSpc>
                <a:spcPct val="120000"/>
              </a:lnSpc>
              <a:buFont typeface="Arial"/>
              <a:buChar char="•"/>
            </a:pPr>
            <a:r>
              <a:rPr lang="en-US" sz="1400" dirty="0">
                <a:cs typeface="Bookman Old Style"/>
              </a:rPr>
              <a:t>We will explore the foundational theories upon which the Canadian education systems are built.</a:t>
            </a:r>
          </a:p>
          <a:p>
            <a:pPr marL="171450" indent="-171450" algn="just">
              <a:lnSpc>
                <a:spcPct val="120000"/>
              </a:lnSpc>
              <a:buFont typeface="Arial"/>
              <a:buChar char="•"/>
            </a:pPr>
            <a:r>
              <a:rPr lang="en-US" sz="1400" dirty="0">
                <a:cs typeface="Bookman Old Style"/>
              </a:rPr>
              <a:t>Provide teachers with an opportunity to see some of these elements put into practice, in our classrooms. </a:t>
            </a:r>
          </a:p>
        </p:txBody>
      </p:sp>
      <p:sp>
        <p:nvSpPr>
          <p:cNvPr id="22" name="TextBox 21"/>
          <p:cNvSpPr txBox="1"/>
          <p:nvPr/>
        </p:nvSpPr>
        <p:spPr>
          <a:xfrm>
            <a:off x="339216" y="2632547"/>
            <a:ext cx="594859" cy="276999"/>
          </a:xfrm>
          <a:prstGeom prst="rect">
            <a:avLst/>
          </a:prstGeom>
          <a:noFill/>
        </p:spPr>
        <p:txBody>
          <a:bodyPr wrap="none" rtlCol="0">
            <a:spAutoFit/>
          </a:bodyPr>
          <a:lstStyle/>
          <a:p>
            <a:r>
              <a:rPr lang="en-US" sz="1200" dirty="0"/>
              <a:t>Arrival</a:t>
            </a:r>
          </a:p>
        </p:txBody>
      </p:sp>
      <p:sp>
        <p:nvSpPr>
          <p:cNvPr id="23" name="TextBox 22"/>
          <p:cNvSpPr txBox="1"/>
          <p:nvPr/>
        </p:nvSpPr>
        <p:spPr>
          <a:xfrm>
            <a:off x="1188675" y="2535951"/>
            <a:ext cx="760182" cy="523220"/>
          </a:xfrm>
          <a:prstGeom prst="rect">
            <a:avLst/>
          </a:prstGeom>
          <a:noFill/>
        </p:spPr>
        <p:txBody>
          <a:bodyPr wrap="none" rtlCol="0">
            <a:spAutoFit/>
          </a:bodyPr>
          <a:lstStyle/>
          <a:p>
            <a:pPr algn="ctr"/>
            <a:r>
              <a:rPr lang="en-US" sz="1400" dirty="0"/>
              <a:t>Cultural </a:t>
            </a:r>
          </a:p>
          <a:p>
            <a:pPr algn="ctr"/>
            <a:r>
              <a:rPr lang="en-US" sz="1400" dirty="0"/>
              <a:t>Tour</a:t>
            </a:r>
          </a:p>
        </p:txBody>
      </p:sp>
      <p:sp>
        <p:nvSpPr>
          <p:cNvPr id="24" name="TextBox 23"/>
          <p:cNvSpPr txBox="1"/>
          <p:nvPr/>
        </p:nvSpPr>
        <p:spPr>
          <a:xfrm>
            <a:off x="2232576" y="2535951"/>
            <a:ext cx="618078" cy="523220"/>
          </a:xfrm>
          <a:prstGeom prst="rect">
            <a:avLst/>
          </a:prstGeom>
          <a:noFill/>
        </p:spPr>
        <p:txBody>
          <a:bodyPr wrap="none" rtlCol="0">
            <a:spAutoFit/>
          </a:bodyPr>
          <a:lstStyle/>
          <a:p>
            <a:pPr algn="ctr"/>
            <a:r>
              <a:rPr lang="en-US" sz="1400" dirty="0"/>
              <a:t>DAY 1</a:t>
            </a:r>
          </a:p>
          <a:p>
            <a:pPr algn="ctr"/>
            <a:r>
              <a:rPr lang="en-US" sz="1400" dirty="0"/>
              <a:t>Class</a:t>
            </a:r>
          </a:p>
        </p:txBody>
      </p:sp>
      <p:sp>
        <p:nvSpPr>
          <p:cNvPr id="25" name="TextBox 24"/>
          <p:cNvSpPr txBox="1"/>
          <p:nvPr/>
        </p:nvSpPr>
        <p:spPr>
          <a:xfrm>
            <a:off x="3202071" y="2535951"/>
            <a:ext cx="620683" cy="630942"/>
          </a:xfrm>
          <a:prstGeom prst="rect">
            <a:avLst/>
          </a:prstGeom>
          <a:noFill/>
        </p:spPr>
        <p:txBody>
          <a:bodyPr wrap="none" rtlCol="0">
            <a:spAutoFit/>
          </a:bodyPr>
          <a:lstStyle/>
          <a:p>
            <a:pPr algn="ctr"/>
            <a:r>
              <a:rPr lang="en-US" sz="1400" dirty="0"/>
              <a:t>DAY 2</a:t>
            </a:r>
          </a:p>
          <a:p>
            <a:pPr algn="ctr"/>
            <a:r>
              <a:rPr lang="en-US" sz="1050" dirty="0"/>
              <a:t>School </a:t>
            </a:r>
          </a:p>
          <a:p>
            <a:pPr algn="ctr"/>
            <a:r>
              <a:rPr lang="en-US" sz="1050" dirty="0"/>
              <a:t>Visit</a:t>
            </a:r>
          </a:p>
        </p:txBody>
      </p:sp>
      <p:sp>
        <p:nvSpPr>
          <p:cNvPr id="26" name="TextBox 25"/>
          <p:cNvSpPr txBox="1"/>
          <p:nvPr/>
        </p:nvSpPr>
        <p:spPr>
          <a:xfrm>
            <a:off x="5092754" y="2535951"/>
            <a:ext cx="620683" cy="630942"/>
          </a:xfrm>
          <a:prstGeom prst="rect">
            <a:avLst/>
          </a:prstGeom>
          <a:noFill/>
        </p:spPr>
        <p:txBody>
          <a:bodyPr wrap="none" rtlCol="0">
            <a:spAutoFit/>
          </a:bodyPr>
          <a:lstStyle/>
          <a:p>
            <a:pPr algn="ctr"/>
            <a:r>
              <a:rPr lang="en-US" sz="1400" dirty="0"/>
              <a:t>DAY 4</a:t>
            </a:r>
          </a:p>
          <a:p>
            <a:pPr algn="ctr"/>
            <a:r>
              <a:rPr lang="en-US" sz="1050" dirty="0"/>
              <a:t>School </a:t>
            </a:r>
          </a:p>
          <a:p>
            <a:pPr algn="ctr"/>
            <a:r>
              <a:rPr lang="en-US" sz="1050" dirty="0"/>
              <a:t>Visit</a:t>
            </a:r>
          </a:p>
        </p:txBody>
      </p:sp>
      <p:sp>
        <p:nvSpPr>
          <p:cNvPr id="27" name="TextBox 26"/>
          <p:cNvSpPr txBox="1"/>
          <p:nvPr/>
        </p:nvSpPr>
        <p:spPr>
          <a:xfrm>
            <a:off x="5991470" y="2519904"/>
            <a:ext cx="804803" cy="630942"/>
          </a:xfrm>
          <a:prstGeom prst="rect">
            <a:avLst/>
          </a:prstGeom>
          <a:noFill/>
        </p:spPr>
        <p:txBody>
          <a:bodyPr wrap="none" rtlCol="0">
            <a:spAutoFit/>
          </a:bodyPr>
          <a:lstStyle/>
          <a:p>
            <a:pPr algn="ctr"/>
            <a:r>
              <a:rPr lang="en-US" sz="1400" dirty="0"/>
              <a:t>DAY 5</a:t>
            </a:r>
          </a:p>
          <a:p>
            <a:pPr algn="ctr"/>
            <a:r>
              <a:rPr lang="en-US" sz="1050" dirty="0"/>
              <a:t>Class</a:t>
            </a:r>
          </a:p>
          <a:p>
            <a:pPr algn="ctr"/>
            <a:r>
              <a:rPr lang="en-US" sz="1050" dirty="0"/>
              <a:t>Graduation</a:t>
            </a:r>
          </a:p>
        </p:txBody>
      </p:sp>
      <p:sp>
        <p:nvSpPr>
          <p:cNvPr id="28" name="TextBox 27"/>
          <p:cNvSpPr txBox="1"/>
          <p:nvPr/>
        </p:nvSpPr>
        <p:spPr>
          <a:xfrm>
            <a:off x="4130036" y="2535951"/>
            <a:ext cx="620683" cy="523220"/>
          </a:xfrm>
          <a:prstGeom prst="rect">
            <a:avLst/>
          </a:prstGeom>
          <a:noFill/>
        </p:spPr>
        <p:txBody>
          <a:bodyPr wrap="none" rtlCol="0">
            <a:spAutoFit/>
          </a:bodyPr>
          <a:lstStyle/>
          <a:p>
            <a:pPr algn="ctr"/>
            <a:r>
              <a:rPr lang="en-US" sz="1400" dirty="0"/>
              <a:t>DAY 3</a:t>
            </a:r>
          </a:p>
          <a:p>
            <a:pPr algn="ctr"/>
            <a:r>
              <a:rPr lang="en-US" sz="1400" dirty="0"/>
              <a:t>Class</a:t>
            </a:r>
          </a:p>
        </p:txBody>
      </p:sp>
      <p:sp>
        <p:nvSpPr>
          <p:cNvPr id="30" name="TextBox 29"/>
          <p:cNvSpPr txBox="1"/>
          <p:nvPr/>
        </p:nvSpPr>
        <p:spPr>
          <a:xfrm>
            <a:off x="7017975" y="2634507"/>
            <a:ext cx="760182" cy="523220"/>
          </a:xfrm>
          <a:prstGeom prst="rect">
            <a:avLst/>
          </a:prstGeom>
          <a:noFill/>
        </p:spPr>
        <p:txBody>
          <a:bodyPr wrap="none" rtlCol="0">
            <a:spAutoFit/>
          </a:bodyPr>
          <a:lstStyle/>
          <a:p>
            <a:pPr algn="ctr"/>
            <a:r>
              <a:rPr lang="en-US" sz="1400" dirty="0"/>
              <a:t>Cultural </a:t>
            </a:r>
          </a:p>
          <a:p>
            <a:pPr algn="ctr"/>
            <a:r>
              <a:rPr lang="en-US" sz="1400" dirty="0"/>
              <a:t>Tour</a:t>
            </a:r>
          </a:p>
        </p:txBody>
      </p:sp>
      <p:sp>
        <p:nvSpPr>
          <p:cNvPr id="32" name="TextBox 31"/>
          <p:cNvSpPr txBox="1"/>
          <p:nvPr/>
        </p:nvSpPr>
        <p:spPr>
          <a:xfrm>
            <a:off x="7946516" y="2723407"/>
            <a:ext cx="826744" cy="276999"/>
          </a:xfrm>
          <a:prstGeom prst="rect">
            <a:avLst/>
          </a:prstGeom>
          <a:noFill/>
        </p:spPr>
        <p:txBody>
          <a:bodyPr wrap="none" rtlCol="0">
            <a:spAutoFit/>
          </a:bodyPr>
          <a:lstStyle/>
          <a:p>
            <a:r>
              <a:rPr lang="en-US" sz="1200" dirty="0"/>
              <a:t>Departure</a:t>
            </a:r>
          </a:p>
        </p:txBody>
      </p:sp>
      <p:sp>
        <p:nvSpPr>
          <p:cNvPr id="4" name="Rectangle 3"/>
          <p:cNvSpPr/>
          <p:nvPr/>
        </p:nvSpPr>
        <p:spPr>
          <a:xfrm>
            <a:off x="41993" y="3280763"/>
            <a:ext cx="4572000" cy="2559675"/>
          </a:xfrm>
          <a:prstGeom prst="rect">
            <a:avLst/>
          </a:prstGeom>
        </p:spPr>
        <p:txBody>
          <a:bodyPr>
            <a:spAutoFit/>
          </a:bodyPr>
          <a:lstStyle/>
          <a:p>
            <a:pPr algn="just">
              <a:lnSpc>
                <a:spcPct val="120000"/>
              </a:lnSpc>
            </a:pPr>
            <a:r>
              <a:rPr lang="en-US" dirty="0">
                <a:solidFill>
                  <a:srgbClr val="0000FF"/>
                </a:solidFill>
                <a:cs typeface="Bookman Old Style"/>
              </a:rPr>
              <a:t>CANADIAN CULTURAL IMMERSION</a:t>
            </a:r>
            <a:endParaRPr lang="en-US" sz="800" dirty="0">
              <a:solidFill>
                <a:srgbClr val="0000FF"/>
              </a:solidFill>
              <a:cs typeface="Bookman Old Style"/>
            </a:endParaRPr>
          </a:p>
          <a:p>
            <a:pPr marL="171450" indent="-171450" algn="just">
              <a:lnSpc>
                <a:spcPct val="120000"/>
              </a:lnSpc>
              <a:buFont typeface="Arial"/>
              <a:buChar char="•"/>
            </a:pPr>
            <a:r>
              <a:rPr lang="en-US" sz="1400" dirty="0">
                <a:cs typeface="Bookman Old Style"/>
              </a:rPr>
              <a:t>Cultural immersion is an important part of the program.</a:t>
            </a:r>
          </a:p>
          <a:p>
            <a:pPr marL="171450" indent="-171450" algn="just">
              <a:lnSpc>
                <a:spcPct val="120000"/>
              </a:lnSpc>
              <a:buFont typeface="Arial"/>
              <a:buChar char="•"/>
            </a:pPr>
            <a:r>
              <a:rPr lang="en-US" sz="1400" dirty="0">
                <a:cs typeface="Bookman Old Style"/>
              </a:rPr>
              <a:t>Two touring days are scheduled through our </a:t>
            </a:r>
          </a:p>
          <a:p>
            <a:pPr algn="just">
              <a:lnSpc>
                <a:spcPct val="120000"/>
              </a:lnSpc>
            </a:pPr>
            <a:r>
              <a:rPr lang="en-US" sz="1400" dirty="0">
                <a:cs typeface="Bookman Old Style"/>
              </a:rPr>
              <a:t>          TLC—TASTE LOCAL CULTURE signature program:</a:t>
            </a:r>
          </a:p>
          <a:p>
            <a:pPr algn="just">
              <a:lnSpc>
                <a:spcPct val="120000"/>
              </a:lnSpc>
            </a:pPr>
            <a:r>
              <a:rPr lang="en-US" sz="1400" dirty="0">
                <a:cs typeface="Bookman Old Style"/>
              </a:rPr>
              <a:t>		Day-trips to two of the following:</a:t>
            </a:r>
          </a:p>
          <a:p>
            <a:pPr algn="just">
              <a:lnSpc>
                <a:spcPct val="120000"/>
              </a:lnSpc>
            </a:pPr>
            <a:r>
              <a:rPr lang="en-US" sz="1400" dirty="0">
                <a:cs typeface="Bookman Old Style"/>
              </a:rPr>
              <a:t>		</a:t>
            </a:r>
            <a:r>
              <a:rPr lang="en-US" sz="1600" dirty="0">
                <a:solidFill>
                  <a:srgbClr val="0000FF"/>
                </a:solidFill>
                <a:latin typeface="Zapf Dingbats"/>
                <a:ea typeface="Zapf Dingbats"/>
                <a:cs typeface="Zapf Dingbats"/>
                <a:sym typeface="Zapf Dingbats"/>
              </a:rPr>
              <a:t>★ </a:t>
            </a:r>
            <a:r>
              <a:rPr lang="en-US" sz="1400" dirty="0">
                <a:cs typeface="Bookman Old Style"/>
              </a:rPr>
              <a:t>Downtown Montreal</a:t>
            </a:r>
          </a:p>
          <a:p>
            <a:pPr algn="just">
              <a:lnSpc>
                <a:spcPct val="120000"/>
              </a:lnSpc>
            </a:pPr>
            <a:r>
              <a:rPr lang="en-US" sz="1400" dirty="0">
                <a:cs typeface="Bookman Old Style"/>
              </a:rPr>
              <a:t>		</a:t>
            </a:r>
            <a:r>
              <a:rPr lang="en-US" sz="1400" dirty="0">
                <a:solidFill>
                  <a:srgbClr val="0000FF"/>
                </a:solidFill>
                <a:latin typeface="Zapf Dingbats"/>
                <a:ea typeface="Zapf Dingbats"/>
                <a:cs typeface="Zapf Dingbats"/>
                <a:sym typeface="Zapf Dingbats"/>
              </a:rPr>
              <a:t>★ </a:t>
            </a:r>
            <a:r>
              <a:rPr lang="en-US" sz="1400" dirty="0">
                <a:cs typeface="Bookman Old Style"/>
              </a:rPr>
              <a:t>Quebec City</a:t>
            </a:r>
          </a:p>
          <a:p>
            <a:pPr algn="just">
              <a:lnSpc>
                <a:spcPct val="120000"/>
              </a:lnSpc>
            </a:pPr>
            <a:r>
              <a:rPr lang="en-US" sz="1400" dirty="0">
                <a:cs typeface="Bookman Old Style"/>
              </a:rPr>
              <a:t>		</a:t>
            </a:r>
            <a:r>
              <a:rPr lang="en-US" sz="1400" dirty="0">
                <a:solidFill>
                  <a:srgbClr val="0000FF"/>
                </a:solidFill>
                <a:latin typeface="Zapf Dingbats"/>
                <a:ea typeface="Zapf Dingbats"/>
                <a:cs typeface="Zapf Dingbats"/>
                <a:sym typeface="Zapf Dingbats"/>
              </a:rPr>
              <a:t>★ </a:t>
            </a:r>
            <a:r>
              <a:rPr lang="en-US" sz="1400" dirty="0">
                <a:cs typeface="Bookman Old Style"/>
              </a:rPr>
              <a:t>Ottawa</a:t>
            </a:r>
          </a:p>
          <a:p>
            <a:pPr algn="just">
              <a:lnSpc>
                <a:spcPct val="120000"/>
              </a:lnSpc>
            </a:pPr>
            <a:endParaRPr lang="en-US" sz="1400" dirty="0">
              <a:cs typeface="Bookman Old Style"/>
            </a:endParaRPr>
          </a:p>
        </p:txBody>
      </p:sp>
      <p:pic>
        <p:nvPicPr>
          <p:cNvPr id="33" name="Picture 32"/>
          <p:cNvPicPr>
            <a:picLocks noChangeAspect="1"/>
          </p:cNvPicPr>
          <p:nvPr/>
        </p:nvPicPr>
        <p:blipFill>
          <a:blip r:embed="rId4"/>
          <a:stretch>
            <a:fillRect/>
          </a:stretch>
        </p:blipFill>
        <p:spPr>
          <a:xfrm>
            <a:off x="-1" y="5488267"/>
            <a:ext cx="2232921" cy="1369733"/>
          </a:xfrm>
          <a:prstGeom prst="rect">
            <a:avLst/>
          </a:prstGeom>
          <a:ln>
            <a:noFill/>
          </a:ln>
          <a:effectLst>
            <a:softEdge rad="112500"/>
          </a:effectLst>
        </p:spPr>
      </p:pic>
      <p:pic>
        <p:nvPicPr>
          <p:cNvPr id="34" name="Picture 33"/>
          <p:cNvPicPr>
            <a:picLocks noChangeAspect="1"/>
          </p:cNvPicPr>
          <p:nvPr/>
        </p:nvPicPr>
        <p:blipFill>
          <a:blip r:embed="rId5"/>
          <a:stretch>
            <a:fillRect/>
          </a:stretch>
        </p:blipFill>
        <p:spPr>
          <a:xfrm>
            <a:off x="4521200" y="5486502"/>
            <a:ext cx="2214491" cy="1434998"/>
          </a:xfrm>
          <a:prstGeom prst="rect">
            <a:avLst/>
          </a:prstGeom>
          <a:ln>
            <a:noFill/>
          </a:ln>
          <a:effectLst>
            <a:softEdge rad="112500"/>
          </a:effectLst>
        </p:spPr>
      </p:pic>
      <p:pic>
        <p:nvPicPr>
          <p:cNvPr id="35" name="Picture 34"/>
          <p:cNvPicPr>
            <a:picLocks noChangeAspect="1"/>
          </p:cNvPicPr>
          <p:nvPr/>
        </p:nvPicPr>
        <p:blipFill>
          <a:blip r:embed="rId6"/>
          <a:stretch>
            <a:fillRect/>
          </a:stretch>
        </p:blipFill>
        <p:spPr>
          <a:xfrm>
            <a:off x="6896100" y="5486502"/>
            <a:ext cx="2202743" cy="1371498"/>
          </a:xfrm>
          <a:prstGeom prst="rect">
            <a:avLst/>
          </a:prstGeom>
          <a:ln>
            <a:noFill/>
          </a:ln>
          <a:effectLst>
            <a:softEdge rad="112500"/>
          </a:effectLst>
        </p:spPr>
      </p:pic>
      <p:pic>
        <p:nvPicPr>
          <p:cNvPr id="36" name="Picture 35"/>
          <p:cNvPicPr>
            <a:picLocks noChangeAspect="1"/>
          </p:cNvPicPr>
          <p:nvPr/>
        </p:nvPicPr>
        <p:blipFill>
          <a:blip r:embed="rId7"/>
          <a:stretch>
            <a:fillRect/>
          </a:stretch>
        </p:blipFill>
        <p:spPr>
          <a:xfrm>
            <a:off x="2271022" y="5443635"/>
            <a:ext cx="2245380" cy="1477865"/>
          </a:xfrm>
          <a:prstGeom prst="rect">
            <a:avLst/>
          </a:prstGeom>
          <a:ln>
            <a:noFill/>
          </a:ln>
          <a:effectLst>
            <a:softEdge rad="112500"/>
          </a:effectLst>
        </p:spPr>
      </p:pic>
      <p:sp>
        <p:nvSpPr>
          <p:cNvPr id="6" name="Rectangle 5"/>
          <p:cNvSpPr/>
          <p:nvPr/>
        </p:nvSpPr>
        <p:spPr>
          <a:xfrm>
            <a:off x="4526843" y="3406853"/>
            <a:ext cx="4572000" cy="2153410"/>
          </a:xfrm>
          <a:prstGeom prst="rect">
            <a:avLst/>
          </a:prstGeom>
        </p:spPr>
        <p:txBody>
          <a:bodyPr>
            <a:spAutoFit/>
          </a:bodyPr>
          <a:lstStyle/>
          <a:p>
            <a:pPr marL="171450" indent="-171450" algn="just">
              <a:lnSpc>
                <a:spcPct val="120000"/>
              </a:lnSpc>
              <a:buFont typeface="Arial"/>
              <a:buChar char="•"/>
            </a:pPr>
            <a:r>
              <a:rPr lang="en-US" sz="1400" dirty="0">
                <a:cs typeface="Bookman Old Style"/>
              </a:rPr>
              <a:t>3 evenings participants will have an opportunity to experience local culture through a choice of activities, depending on the season: </a:t>
            </a:r>
          </a:p>
          <a:p>
            <a:pPr marL="628650" lvl="1" indent="-171450" algn="just">
              <a:lnSpc>
                <a:spcPct val="120000"/>
              </a:lnSpc>
              <a:buFont typeface="Arial"/>
              <a:buChar char="•"/>
            </a:pPr>
            <a:r>
              <a:rPr lang="en-US" sz="1400" dirty="0">
                <a:cs typeface="Bookman Old Style"/>
              </a:rPr>
              <a:t>market visits, </a:t>
            </a:r>
          </a:p>
          <a:p>
            <a:pPr marL="628650" lvl="1" indent="-171450" algn="just">
              <a:lnSpc>
                <a:spcPct val="120000"/>
              </a:lnSpc>
              <a:buFont typeface="Arial"/>
              <a:buChar char="•"/>
            </a:pPr>
            <a:r>
              <a:rPr lang="en-US" sz="1400" dirty="0">
                <a:cs typeface="Bookman Old Style"/>
              </a:rPr>
              <a:t>space center, </a:t>
            </a:r>
          </a:p>
          <a:p>
            <a:pPr marL="628650" lvl="1" indent="-171450" algn="just">
              <a:lnSpc>
                <a:spcPct val="120000"/>
              </a:lnSpc>
              <a:buFont typeface="Arial"/>
              <a:buChar char="•"/>
            </a:pPr>
            <a:r>
              <a:rPr lang="en-US" sz="1400" dirty="0">
                <a:cs typeface="Bookman Old Style"/>
              </a:rPr>
              <a:t>Ice-Skating,</a:t>
            </a:r>
          </a:p>
          <a:p>
            <a:pPr marL="628650" lvl="1" indent="-171450" algn="just">
              <a:lnSpc>
                <a:spcPct val="120000"/>
              </a:lnSpc>
              <a:buFont typeface="Arial"/>
              <a:buChar char="•"/>
            </a:pPr>
            <a:r>
              <a:rPr lang="en-US" sz="1400" dirty="0">
                <a:cs typeface="Bookman Old Style"/>
              </a:rPr>
              <a:t> Shopping, </a:t>
            </a:r>
          </a:p>
          <a:p>
            <a:pPr marL="628650" lvl="1" indent="-171450" algn="just">
              <a:lnSpc>
                <a:spcPct val="120000"/>
              </a:lnSpc>
              <a:buFont typeface="Arial"/>
              <a:buChar char="•"/>
            </a:pPr>
            <a:r>
              <a:rPr lang="en-US" sz="1400" dirty="0">
                <a:cs typeface="Bookman Old Style"/>
              </a:rPr>
              <a:t>Restaurants, etc.</a:t>
            </a:r>
          </a:p>
        </p:txBody>
      </p:sp>
      <p:graphicFrame>
        <p:nvGraphicFramePr>
          <p:cNvPr id="7" name="Diagram 6"/>
          <p:cNvGraphicFramePr/>
          <p:nvPr>
            <p:extLst>
              <p:ext uri="{D42A27DB-BD31-4B8C-83A1-F6EECF244321}">
                <p14:modId xmlns:p14="http://schemas.microsoft.com/office/powerpoint/2010/main" val="4139108609"/>
              </p:ext>
            </p:extLst>
          </p:nvPr>
        </p:nvGraphicFramePr>
        <p:xfrm>
          <a:off x="6597606" y="-1150619"/>
          <a:ext cx="5484627" cy="3333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05423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8-08-04 at 1.23.20 PM.png"/>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57112"/>
            <a:ext cx="9262533" cy="6858000"/>
          </a:xfrm>
          <a:prstGeom prst="rect">
            <a:avLst/>
          </a:prstGeom>
        </p:spPr>
      </p:pic>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10" y="501341"/>
            <a:ext cx="2512824" cy="707886"/>
          </a:xfrm>
          <a:prstGeom prst="rect">
            <a:avLst/>
          </a:prstGeom>
          <a:noFill/>
        </p:spPr>
        <p:txBody>
          <a:bodyPr wrap="square" rtlCol="0">
            <a:spAutoFit/>
          </a:bodyPr>
          <a:lstStyle/>
          <a:p>
            <a:r>
              <a:rPr lang="en-US" sz="4000" dirty="0">
                <a:solidFill>
                  <a:srgbClr val="0000FF"/>
                </a:solidFill>
                <a:latin typeface="Bookman Old Style"/>
                <a:cs typeface="Bookman Old Style"/>
              </a:rPr>
              <a:t>Welcome </a:t>
            </a:r>
          </a:p>
        </p:txBody>
      </p:sp>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15080" y="441881"/>
            <a:ext cx="1210588" cy="707886"/>
          </a:xfrm>
          <a:prstGeom prst="rect">
            <a:avLst/>
          </a:prstGeom>
        </p:spPr>
        <p:txBody>
          <a:bodyPr wrap="none">
            <a:spAutoFit/>
          </a:bodyPr>
          <a:lstStyle/>
          <a:p>
            <a:r>
              <a:rPr lang="zh-CHT" altLang="en-US" sz="4000" dirty="0">
                <a:solidFill>
                  <a:srgbClr val="0000FF"/>
                </a:solidFill>
                <a:latin typeface="Bookman Old Style"/>
                <a:cs typeface="Bookman Old Style"/>
              </a:rPr>
              <a:t>歡迎</a:t>
            </a:r>
            <a:endParaRPr lang="en-US" sz="4000" dirty="0">
              <a:solidFill>
                <a:srgbClr val="0000FF"/>
              </a:solidFill>
              <a:latin typeface="Bookman Old Style"/>
              <a:cs typeface="Bookman Old Style"/>
            </a:endParaRPr>
          </a:p>
        </p:txBody>
      </p:sp>
      <p:sp>
        <p:nvSpPr>
          <p:cNvPr id="15" name="TextBox 14"/>
          <p:cNvSpPr txBox="1"/>
          <p:nvPr/>
        </p:nvSpPr>
        <p:spPr>
          <a:xfrm>
            <a:off x="3491427" y="3692845"/>
            <a:ext cx="5147903" cy="400110"/>
          </a:xfrm>
          <a:prstGeom prst="rect">
            <a:avLst/>
          </a:prstGeom>
          <a:noFill/>
        </p:spPr>
        <p:txBody>
          <a:bodyPr wrap="none" rtlCol="0">
            <a:spAutoFit/>
          </a:bodyPr>
          <a:lstStyle/>
          <a:p>
            <a:r>
              <a:rPr lang="en-CA" sz="2000" b="1" i="1" dirty="0">
                <a:solidFill>
                  <a:srgbClr val="0000FF"/>
                </a:solidFill>
                <a:latin typeface="Bookman Old Style"/>
                <a:cs typeface="Bookman Old Style"/>
              </a:rPr>
              <a:t>Prioritizing each student, each day. </a:t>
            </a:r>
            <a:endParaRPr lang="en-CA" sz="2000" b="1" dirty="0">
              <a:solidFill>
                <a:srgbClr val="0000FF"/>
              </a:solidFill>
              <a:latin typeface="Bookman Old Style"/>
              <a:cs typeface="Bookman Old Style"/>
            </a:endParaRPr>
          </a:p>
        </p:txBody>
      </p:sp>
      <p:sp>
        <p:nvSpPr>
          <p:cNvPr id="17" name="TextBox 16"/>
          <p:cNvSpPr txBox="1"/>
          <p:nvPr/>
        </p:nvSpPr>
        <p:spPr>
          <a:xfrm>
            <a:off x="1121251" y="2927978"/>
            <a:ext cx="8022749" cy="584776"/>
          </a:xfrm>
          <a:prstGeom prst="rect">
            <a:avLst/>
          </a:prstGeom>
          <a:noFill/>
        </p:spPr>
        <p:txBody>
          <a:bodyPr wrap="none" rtlCol="0">
            <a:spAutoFit/>
          </a:bodyPr>
          <a:lstStyle/>
          <a:p>
            <a:r>
              <a:rPr lang="en-US" sz="3200" b="1" dirty="0">
                <a:solidFill>
                  <a:srgbClr val="0000FF"/>
                </a:solidFill>
                <a:latin typeface="Bookman Old Style"/>
                <a:cs typeface="Bookman Old Style"/>
              </a:rPr>
              <a:t>North Star Academy Laval where we:</a:t>
            </a:r>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NSA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560" y="-5454"/>
            <a:ext cx="739373" cy="770181"/>
          </a:xfrm>
          <a:prstGeom prst="rect">
            <a:avLst/>
          </a:prstGeom>
        </p:spPr>
      </p:pic>
      <p:sp>
        <p:nvSpPr>
          <p:cNvPr id="20" name="TextBox 19"/>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Tree>
    <p:extLst>
      <p:ext uri="{BB962C8B-B14F-4D97-AF65-F5344CB8AC3E}">
        <p14:creationId xmlns:p14="http://schemas.microsoft.com/office/powerpoint/2010/main" val="31826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6756411" y="5425793"/>
            <a:ext cx="1739084" cy="1681737"/>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780359" y="4637572"/>
            <a:ext cx="1331645" cy="1332281"/>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Abadi MT Condensed Extra Bold"/>
                <a:cs typeface="Abadi MT Condensed Extra Bold"/>
              </a:rPr>
              <a:t>Grades 7-12</a:t>
            </a:r>
            <a:endParaRPr lang="en-US" dirty="0"/>
          </a:p>
        </p:txBody>
      </p:sp>
      <p:sp>
        <p:nvSpPr>
          <p:cNvPr id="15" name="Oval 14"/>
          <p:cNvSpPr/>
          <p:nvPr/>
        </p:nvSpPr>
        <p:spPr>
          <a:xfrm>
            <a:off x="6705610" y="3235893"/>
            <a:ext cx="2895588" cy="2879700"/>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4400" dirty="0">
                <a:solidFill>
                  <a:srgbClr val="0000FF"/>
                </a:solidFill>
                <a:latin typeface="Abadi MT Condensed Extra Bold"/>
                <a:cs typeface="Abadi MT Condensed Extra Bold"/>
              </a:rPr>
              <a:t>21 Staff</a:t>
            </a:r>
          </a:p>
        </p:txBody>
      </p:sp>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616731"/>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Our School </a:t>
            </a:r>
          </a:p>
        </p:txBody>
      </p:sp>
      <p:pic>
        <p:nvPicPr>
          <p:cNvPr id="10" name="Picture 9" descr="NSA_logo.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13440" y="2076691"/>
            <a:ext cx="4900424" cy="4516109"/>
          </a:xfrm>
          <a:prstGeom prst="rect">
            <a:avLst/>
          </a:prstGeom>
          <a:noFill/>
        </p:spPr>
        <p:txBody>
          <a:bodyPr wrap="square" rtlCol="0">
            <a:spAutoFit/>
          </a:bodyPr>
          <a:lstStyle/>
          <a:p>
            <a:pPr algn="just">
              <a:lnSpc>
                <a:spcPct val="120000"/>
              </a:lnSpc>
            </a:pPr>
            <a:r>
              <a:rPr lang="en-US" sz="1600" i="1" dirty="0">
                <a:latin typeface="+mj-lt"/>
                <a:cs typeface="Bookman Old Style"/>
              </a:rPr>
              <a:t>North Star Academy Laval</a:t>
            </a:r>
            <a:r>
              <a:rPr lang="en-US" sz="1600" dirty="0">
                <a:latin typeface="+mj-lt"/>
                <a:cs typeface="Bookman Old Style"/>
              </a:rPr>
              <a:t> is a suburban English high school that prides itself in teaching to our 21</a:t>
            </a:r>
            <a:r>
              <a:rPr lang="en-US" sz="1600" baseline="30000" dirty="0">
                <a:latin typeface="+mj-lt"/>
                <a:cs typeface="Bookman Old Style"/>
              </a:rPr>
              <a:t>st</a:t>
            </a:r>
            <a:r>
              <a:rPr lang="en-US" sz="1600" dirty="0">
                <a:latin typeface="+mj-lt"/>
                <a:cs typeface="Bookman Old Style"/>
              </a:rPr>
              <a:t> century students. Students come to school with pen, pencil or tablet in hand, ready to learn in so many diverse ways. Known for our small class sizes, we focus on individualized learning and customized tutorials guiding students to develop at their own pace, within high academic standards. Bringing the world to our students and our students to the world is a key focus of our school--through diverse extra-curricular activities which help round out their education, and by connecting students with community action through projects, volunteering, visits, trips—learning to become active citizens in a community.  We teach not only for school but for life! </a:t>
            </a:r>
            <a:endParaRPr lang="en-CA" sz="1600" dirty="0">
              <a:latin typeface="+mj-lt"/>
              <a:cs typeface="Bookman Old Style"/>
            </a:endParaRPr>
          </a:p>
        </p:txBody>
      </p:sp>
      <p:sp>
        <p:nvSpPr>
          <p:cNvPr id="3" name="TextBox 2"/>
          <p:cNvSpPr txBox="1"/>
          <p:nvPr/>
        </p:nvSpPr>
        <p:spPr>
          <a:xfrm>
            <a:off x="3488276" y="532065"/>
            <a:ext cx="3217334" cy="707886"/>
          </a:xfrm>
          <a:prstGeom prst="rect">
            <a:avLst/>
          </a:prstGeom>
          <a:noFill/>
        </p:spPr>
        <p:txBody>
          <a:bodyPr wrap="square" rtlCol="0">
            <a:spAutoFit/>
          </a:bodyPr>
          <a:lstStyle/>
          <a:p>
            <a:r>
              <a:rPr lang="zh-CHT" altLang="en-US" sz="4000" dirty="0">
                <a:solidFill>
                  <a:srgbClr val="0000FF"/>
                </a:solidFill>
              </a:rPr>
              <a:t>我們的學校</a:t>
            </a:r>
            <a:endParaRPr lang="en-US" sz="4000" dirty="0">
              <a:solidFill>
                <a:srgbClr val="0000FF"/>
              </a:solidFill>
            </a:endParaRPr>
          </a:p>
        </p:txBody>
      </p:sp>
      <p:sp>
        <p:nvSpPr>
          <p:cNvPr id="13" name="Oval 12"/>
          <p:cNvSpPr/>
          <p:nvPr/>
        </p:nvSpPr>
        <p:spPr>
          <a:xfrm>
            <a:off x="5361466" y="972323"/>
            <a:ext cx="3189868" cy="3040877"/>
          </a:xfrm>
          <a:prstGeom prst="ellipse">
            <a:avLst/>
          </a:prstGeom>
          <a:solidFill>
            <a:srgbClr val="0000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FF"/>
              </a:solidFill>
            </a:endParaRPr>
          </a:p>
        </p:txBody>
      </p:sp>
      <p:graphicFrame>
        <p:nvGraphicFramePr>
          <p:cNvPr id="6" name="Diagram 5"/>
          <p:cNvGraphicFramePr/>
          <p:nvPr>
            <p:extLst>
              <p:ext uri="{D42A27DB-BD31-4B8C-83A1-F6EECF244321}">
                <p14:modId xmlns:p14="http://schemas.microsoft.com/office/powerpoint/2010/main" val="2937819790"/>
              </p:ext>
            </p:extLst>
          </p:nvPr>
        </p:nvGraphicFramePr>
        <p:xfrm>
          <a:off x="2269067" y="9567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18"/>
          <p:cNvSpPr/>
          <p:nvPr/>
        </p:nvSpPr>
        <p:spPr>
          <a:xfrm>
            <a:off x="6790276" y="6115593"/>
            <a:ext cx="1735346" cy="369332"/>
          </a:xfrm>
          <a:prstGeom prst="rect">
            <a:avLst/>
          </a:prstGeom>
        </p:spPr>
        <p:txBody>
          <a:bodyPr wrap="none">
            <a:spAutoFit/>
          </a:bodyPr>
          <a:lstStyle/>
          <a:p>
            <a:pPr algn="ctr"/>
            <a:r>
              <a:rPr lang="en-US" dirty="0">
                <a:solidFill>
                  <a:srgbClr val="0000FF"/>
                </a:solidFill>
                <a:latin typeface="Abadi MT Condensed Extra Bold"/>
                <a:cs typeface="Abadi MT Condensed Extra Bold"/>
              </a:rPr>
              <a:t>Class size: 10-22</a:t>
            </a:r>
            <a:endParaRPr lang="en-US" dirty="0"/>
          </a:p>
        </p:txBody>
      </p:sp>
      <p:sp>
        <p:nvSpPr>
          <p:cNvPr id="22" name="TextBox 21"/>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Tree>
    <p:extLst>
      <p:ext uri="{BB962C8B-B14F-4D97-AF65-F5344CB8AC3E}">
        <p14:creationId xmlns:p14="http://schemas.microsoft.com/office/powerpoint/2010/main" val="288802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024290" y="5862752"/>
            <a:ext cx="1739084" cy="1681737"/>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25585" y="3117878"/>
            <a:ext cx="1331645" cy="1332281"/>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939627" y="3672852"/>
            <a:ext cx="2760124" cy="2773580"/>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4400" dirty="0">
              <a:solidFill>
                <a:srgbClr val="0000FF"/>
              </a:solidFill>
              <a:latin typeface="Abadi MT Condensed Extra Bold"/>
              <a:cs typeface="Abadi MT Condensed Extra Bold"/>
            </a:endParaRPr>
          </a:p>
        </p:txBody>
      </p:sp>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447401"/>
            <a:ext cx="9150018" cy="707886"/>
          </a:xfrm>
          <a:prstGeom prst="rect">
            <a:avLst/>
          </a:prstGeom>
          <a:noFill/>
        </p:spPr>
        <p:txBody>
          <a:bodyPr wrap="square" rtlCol="0">
            <a:spAutoFit/>
          </a:bodyPr>
          <a:lstStyle/>
          <a:p>
            <a:r>
              <a:rPr lang="en-US" sz="4000" dirty="0">
                <a:solidFill>
                  <a:srgbClr val="0000FF"/>
                </a:solidFill>
                <a:latin typeface="Bookman Old Style"/>
                <a:cs typeface="Bookman Old Style"/>
              </a:rPr>
              <a:t>Our School </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72506" y="1273818"/>
            <a:ext cx="8922295" cy="5509201"/>
          </a:xfrm>
          <a:prstGeom prst="rect">
            <a:avLst/>
          </a:prstGeom>
          <a:noFill/>
        </p:spPr>
        <p:txBody>
          <a:bodyPr wrap="square" rtlCol="0">
            <a:spAutoFit/>
          </a:bodyPr>
          <a:lstStyle/>
          <a:p>
            <a:pPr marL="285750" indent="-285750">
              <a:buClr>
                <a:srgbClr val="0000FF"/>
              </a:buClr>
              <a:buSzPct val="90000"/>
              <a:buFont typeface="Wingdings" charset="2"/>
              <a:buChar char=""/>
            </a:pPr>
            <a:r>
              <a:rPr lang="en-CA" sz="1600" b="1" dirty="0"/>
              <a:t>Each student, each day</a:t>
            </a:r>
            <a:r>
              <a:rPr lang="en-CA" sz="1600" dirty="0"/>
              <a:t>—no one can be left behind or lost in the shuffle with small class sizes and a staff team approach to educating each student in every grade.</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Safe and secure</a:t>
            </a:r>
            <a:r>
              <a:rPr lang="en-CA" sz="1600" dirty="0"/>
              <a:t>—knowing your child is in good hands in high school is the peace of mind our parents look for in a school.</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Keeping them motivated—</a:t>
            </a:r>
            <a:r>
              <a:rPr lang="en-CA" sz="1600" dirty="0"/>
              <a:t>opportunities abound form weekly Extra-Curricular activities in–house; to guest speakers who make connections between learning and earning; to volunteering and community visits; and competitive contests keeping them engaged—there is something for everyone.</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Engaging them in class</a:t>
            </a:r>
            <a:r>
              <a:rPr lang="en-CA" sz="1600" dirty="0"/>
              <a:t>—From clear goals to differentiated curricula and teaching strategies—our staff work endlessly to make learning enticing for each type of learner.</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Partners in education</a:t>
            </a:r>
            <a:r>
              <a:rPr lang="en-CA" sz="1600" dirty="0"/>
              <a:t>—parents are our partners, we have a simple to use communication system, call, email or message us. We know that it takes a team to help guide a 21st Century Teen towards adulthood.</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Enrich their lives</a:t>
            </a:r>
            <a:r>
              <a:rPr lang="en-CA" sz="1600" dirty="0"/>
              <a:t>—from local volunteering to travel in Canada and abroad, our students experience a taste of the world through various lenses as they continue to grow and learn about themselves in these key years of their lives.</a:t>
            </a:r>
          </a:p>
          <a:p>
            <a:pPr>
              <a:buClr>
                <a:srgbClr val="0000FF"/>
              </a:buClr>
              <a:buSzPct val="90000"/>
            </a:pPr>
            <a:endParaRPr lang="en-CA" sz="1600" dirty="0"/>
          </a:p>
          <a:p>
            <a:pPr marL="285750" indent="-285750">
              <a:buClr>
                <a:srgbClr val="0000FF"/>
              </a:buClr>
              <a:buSzPct val="90000"/>
              <a:buFont typeface="Wingdings" charset="2"/>
              <a:buChar char=""/>
            </a:pPr>
            <a:r>
              <a:rPr lang="en-CA" sz="1600" b="1" dirty="0"/>
              <a:t>Give them an advantage</a:t>
            </a:r>
            <a:r>
              <a:rPr lang="en-CA" sz="1600" dirty="0"/>
              <a:t>—all our students graduate and successfully enter college. </a:t>
            </a:r>
          </a:p>
        </p:txBody>
      </p:sp>
      <p:sp>
        <p:nvSpPr>
          <p:cNvPr id="3" name="TextBox 2"/>
          <p:cNvSpPr txBox="1"/>
          <p:nvPr/>
        </p:nvSpPr>
        <p:spPr>
          <a:xfrm>
            <a:off x="3488276" y="432725"/>
            <a:ext cx="3217334" cy="707886"/>
          </a:xfrm>
          <a:prstGeom prst="rect">
            <a:avLst/>
          </a:prstGeom>
          <a:noFill/>
        </p:spPr>
        <p:txBody>
          <a:bodyPr wrap="square" rtlCol="0">
            <a:spAutoFit/>
          </a:bodyPr>
          <a:lstStyle/>
          <a:p>
            <a:r>
              <a:rPr lang="zh-CHT" altLang="en-US" sz="4000" dirty="0">
                <a:solidFill>
                  <a:srgbClr val="0000FF"/>
                </a:solidFill>
              </a:rPr>
              <a:t>我們的學校</a:t>
            </a:r>
            <a:endParaRPr lang="en-US" sz="4000" dirty="0">
              <a:solidFill>
                <a:srgbClr val="0000FF"/>
              </a:solidFill>
            </a:endParaRPr>
          </a:p>
        </p:txBody>
      </p:sp>
      <p:sp>
        <p:nvSpPr>
          <p:cNvPr id="13" name="Oval 12"/>
          <p:cNvSpPr/>
          <p:nvPr/>
        </p:nvSpPr>
        <p:spPr>
          <a:xfrm>
            <a:off x="-2419235" y="1409282"/>
            <a:ext cx="3189868" cy="3040877"/>
          </a:xfrm>
          <a:prstGeom prst="ellipse">
            <a:avLst/>
          </a:prstGeom>
          <a:solidFill>
            <a:srgbClr val="0000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0000FF"/>
              </a:solidFill>
            </a:endParaRPr>
          </a:p>
        </p:txBody>
      </p:sp>
      <p:sp>
        <p:nvSpPr>
          <p:cNvPr id="17" name="TextBox 16"/>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Tree>
    <p:extLst>
      <p:ext uri="{BB962C8B-B14F-4D97-AF65-F5344CB8AC3E}">
        <p14:creationId xmlns:p14="http://schemas.microsoft.com/office/powerpoint/2010/main" val="344910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 y="-16715"/>
            <a:ext cx="9313333"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109" y="701396"/>
            <a:ext cx="9150018" cy="830997"/>
          </a:xfrm>
          <a:prstGeom prst="rect">
            <a:avLst/>
          </a:prstGeom>
          <a:noFill/>
        </p:spPr>
        <p:txBody>
          <a:bodyPr wrap="square" rtlCol="0">
            <a:spAutoFit/>
          </a:bodyPr>
          <a:lstStyle/>
          <a:p>
            <a:r>
              <a:rPr lang="en-US" sz="2400" dirty="0">
                <a:solidFill>
                  <a:srgbClr val="0000FF"/>
                </a:solidFill>
                <a:latin typeface="Bookman Old Style"/>
                <a:cs typeface="Bookman Old Style"/>
              </a:rPr>
              <a:t>Our Signature 5-Day </a:t>
            </a:r>
          </a:p>
          <a:p>
            <a:r>
              <a:rPr lang="en-US" sz="2400" dirty="0">
                <a:solidFill>
                  <a:srgbClr val="0000FF"/>
                </a:solidFill>
                <a:latin typeface="Bookman Old Style"/>
                <a:cs typeface="Bookman Old Style"/>
              </a:rPr>
              <a:t>International Teacher Professional Development Program</a:t>
            </a:r>
          </a:p>
        </p:txBody>
      </p:sp>
      <p:pic>
        <p:nvPicPr>
          <p:cNvPr id="10" name="Picture 9"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11" name="Oval 10"/>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8775" y="2324582"/>
            <a:ext cx="3461091" cy="3925177"/>
          </a:xfrm>
          <a:prstGeom prst="rect">
            <a:avLst/>
          </a:prstGeom>
          <a:noFill/>
        </p:spPr>
        <p:txBody>
          <a:bodyPr wrap="square" rtlCol="0">
            <a:spAutoFit/>
          </a:bodyPr>
          <a:lstStyle/>
          <a:p>
            <a:pPr algn="just">
              <a:lnSpc>
                <a:spcPct val="120000"/>
              </a:lnSpc>
            </a:pPr>
            <a:r>
              <a:rPr lang="en-US" sz="1600" i="1" dirty="0">
                <a:latin typeface="+mj-lt"/>
                <a:cs typeface="Bookman Old Style"/>
              </a:rPr>
              <a:t>Welcome to the North Star Academy </a:t>
            </a:r>
          </a:p>
          <a:p>
            <a:pPr algn="just">
              <a:lnSpc>
                <a:spcPct val="120000"/>
              </a:lnSpc>
            </a:pPr>
            <a:r>
              <a:rPr lang="en-US" sz="1600" i="1" dirty="0">
                <a:latin typeface="+mj-lt"/>
                <a:cs typeface="Bookman Old Style"/>
              </a:rPr>
              <a:t>5-Day Signature program developed for trained teachers from around the world. </a:t>
            </a:r>
          </a:p>
          <a:p>
            <a:pPr algn="just">
              <a:lnSpc>
                <a:spcPct val="120000"/>
              </a:lnSpc>
            </a:pPr>
            <a:endParaRPr lang="en-US" sz="1600" i="1" dirty="0">
              <a:latin typeface="+mj-lt"/>
              <a:cs typeface="Bookman Old Style"/>
            </a:endParaRPr>
          </a:p>
          <a:p>
            <a:pPr algn="just">
              <a:lnSpc>
                <a:spcPct val="120000"/>
              </a:lnSpc>
            </a:pPr>
            <a:r>
              <a:rPr lang="en-US" sz="1600" i="1" dirty="0">
                <a:latin typeface="+mj-lt"/>
                <a:cs typeface="Bookman Old Style"/>
              </a:rPr>
              <a:t>Our approach through the five days is a movement between theory and practice. We will explore the foundational theories upon which the Canadian education systems are built and provide you with an opportunity to see some of these elements put into practice, in our classrooms. </a:t>
            </a:r>
          </a:p>
        </p:txBody>
      </p:sp>
      <p:graphicFrame>
        <p:nvGraphicFramePr>
          <p:cNvPr id="3" name="Diagram 2"/>
          <p:cNvGraphicFramePr/>
          <p:nvPr>
            <p:extLst>
              <p:ext uri="{D42A27DB-BD31-4B8C-83A1-F6EECF244321}">
                <p14:modId xmlns:p14="http://schemas.microsoft.com/office/powerpoint/2010/main" val="1036984084"/>
              </p:ext>
            </p:extLst>
          </p:nvPr>
        </p:nvGraphicFramePr>
        <p:xfrm>
          <a:off x="2657866" y="1303875"/>
          <a:ext cx="7383607" cy="5655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Tree>
    <p:extLst>
      <p:ext uri="{BB962C8B-B14F-4D97-AF65-F5344CB8AC3E}">
        <p14:creationId xmlns:p14="http://schemas.microsoft.com/office/powerpoint/2010/main" val="384216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816896" y="1749586"/>
            <a:ext cx="18280" cy="4481881"/>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18533" y="-16715"/>
            <a:ext cx="9313332"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4109" y="501341"/>
            <a:ext cx="3782823" cy="707886"/>
          </a:xfrm>
          <a:prstGeom prst="rect">
            <a:avLst/>
          </a:prstGeom>
          <a:noFill/>
        </p:spPr>
        <p:txBody>
          <a:bodyPr wrap="square" rtlCol="0">
            <a:spAutoFit/>
          </a:bodyPr>
          <a:lstStyle/>
          <a:p>
            <a:r>
              <a:rPr lang="en-US" sz="4000" dirty="0">
                <a:solidFill>
                  <a:srgbClr val="0000FF"/>
                </a:solidFill>
                <a:latin typeface="Bookman Old Style"/>
                <a:cs typeface="Bookman Old Style"/>
              </a:rPr>
              <a:t>5 Day Outline</a:t>
            </a:r>
          </a:p>
        </p:txBody>
      </p:sp>
      <p:pic>
        <p:nvPicPr>
          <p:cNvPr id="3" name="Picture 2"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8" name="Oval 7"/>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548D89-DB6E-6748-B3DC-B570892912BE}"/>
              </a:ext>
            </a:extLst>
          </p:cNvPr>
          <p:cNvSpPr txBox="1"/>
          <p:nvPr/>
        </p:nvSpPr>
        <p:spPr>
          <a:xfrm>
            <a:off x="3581896" y="1230247"/>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15" name="Rectangle 14"/>
          <p:cNvSpPr/>
          <p:nvPr/>
        </p:nvSpPr>
        <p:spPr>
          <a:xfrm>
            <a:off x="2055062" y="2129784"/>
            <a:ext cx="184666" cy="830997"/>
          </a:xfrm>
          <a:prstGeom prst="rect">
            <a:avLst/>
          </a:prstGeom>
        </p:spPr>
        <p:txBody>
          <a:bodyPr wrap="none">
            <a:spAutoFit/>
          </a:bodyPr>
          <a:lstStyle/>
          <a:p>
            <a:r>
              <a:rPr lang="en-CA" sz="4800" dirty="0"/>
              <a:t> </a:t>
            </a:r>
            <a:endParaRPr lang="en-US" sz="4800" dirty="0"/>
          </a:p>
        </p:txBody>
      </p:sp>
      <p:sp>
        <p:nvSpPr>
          <p:cNvPr id="17" name="TextBox 16"/>
          <p:cNvSpPr txBox="1"/>
          <p:nvPr/>
        </p:nvSpPr>
        <p:spPr>
          <a:xfrm rot="16200000">
            <a:off x="2691046" y="1216778"/>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27</a:t>
            </a:r>
          </a:p>
        </p:txBody>
      </p:sp>
      <p:sp>
        <p:nvSpPr>
          <p:cNvPr id="18" name="TextBox 17">
            <a:extLst>
              <a:ext uri="{FF2B5EF4-FFF2-40B4-BE49-F238E27FC236}">
                <a16:creationId xmlns:a16="http://schemas.microsoft.com/office/drawing/2014/main" id="{1D548D89-DB6E-6748-B3DC-B570892912BE}"/>
              </a:ext>
            </a:extLst>
          </p:cNvPr>
          <p:cNvSpPr txBox="1"/>
          <p:nvPr/>
        </p:nvSpPr>
        <p:spPr>
          <a:xfrm>
            <a:off x="5094101" y="2416132"/>
            <a:ext cx="1289771"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Practice</a:t>
            </a:r>
          </a:p>
        </p:txBody>
      </p:sp>
      <p:sp>
        <p:nvSpPr>
          <p:cNvPr id="19" name="TextBox 18"/>
          <p:cNvSpPr txBox="1"/>
          <p:nvPr/>
        </p:nvSpPr>
        <p:spPr>
          <a:xfrm rot="5400000">
            <a:off x="6106081" y="2541926"/>
            <a:ext cx="961851"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28</a:t>
            </a:r>
          </a:p>
        </p:txBody>
      </p:sp>
      <p:sp>
        <p:nvSpPr>
          <p:cNvPr id="20" name="TextBox 19">
            <a:extLst>
              <a:ext uri="{FF2B5EF4-FFF2-40B4-BE49-F238E27FC236}">
                <a16:creationId xmlns:a16="http://schemas.microsoft.com/office/drawing/2014/main" id="{1D548D89-DB6E-6748-B3DC-B570892912BE}"/>
              </a:ext>
            </a:extLst>
          </p:cNvPr>
          <p:cNvSpPr txBox="1"/>
          <p:nvPr/>
        </p:nvSpPr>
        <p:spPr>
          <a:xfrm>
            <a:off x="3581896" y="3560953"/>
            <a:ext cx="1170493"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21" name="TextBox 20"/>
          <p:cNvSpPr txBox="1"/>
          <p:nvPr/>
        </p:nvSpPr>
        <p:spPr>
          <a:xfrm rot="16200000">
            <a:off x="2691047" y="3547484"/>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29</a:t>
            </a:r>
          </a:p>
        </p:txBody>
      </p:sp>
      <p:sp>
        <p:nvSpPr>
          <p:cNvPr id="22" name="TextBox 21">
            <a:extLst>
              <a:ext uri="{FF2B5EF4-FFF2-40B4-BE49-F238E27FC236}">
                <a16:creationId xmlns:a16="http://schemas.microsoft.com/office/drawing/2014/main" id="{1D548D89-DB6E-6748-B3DC-B570892912BE}"/>
              </a:ext>
            </a:extLst>
          </p:cNvPr>
          <p:cNvSpPr txBox="1"/>
          <p:nvPr/>
        </p:nvSpPr>
        <p:spPr>
          <a:xfrm>
            <a:off x="5094101" y="4730347"/>
            <a:ext cx="1187049"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Practice</a:t>
            </a:r>
          </a:p>
        </p:txBody>
      </p:sp>
      <p:sp>
        <p:nvSpPr>
          <p:cNvPr id="23" name="TextBox 22"/>
          <p:cNvSpPr txBox="1"/>
          <p:nvPr/>
        </p:nvSpPr>
        <p:spPr>
          <a:xfrm rot="5400000">
            <a:off x="6106081" y="4856141"/>
            <a:ext cx="961851" cy="338554"/>
          </a:xfrm>
          <a:prstGeom prst="rect">
            <a:avLst/>
          </a:prstGeom>
          <a:noFill/>
        </p:spPr>
        <p:txBody>
          <a:bodyPr wrap="square" rtlCol="0">
            <a:spAutoFit/>
          </a:bodyPr>
          <a:lstStyle/>
          <a:p>
            <a:r>
              <a:rPr lang="en-US" sz="1600" dirty="0">
                <a:solidFill>
                  <a:srgbClr val="0000FF"/>
                </a:solidFill>
                <a:latin typeface="Bookman Old Style"/>
                <a:cs typeface="Bookman Old Style"/>
              </a:rPr>
              <a:t>AUG 30</a:t>
            </a:r>
          </a:p>
        </p:txBody>
      </p:sp>
      <p:sp>
        <p:nvSpPr>
          <p:cNvPr id="24" name="TextBox 23">
            <a:extLst>
              <a:ext uri="{FF2B5EF4-FFF2-40B4-BE49-F238E27FC236}">
                <a16:creationId xmlns:a16="http://schemas.microsoft.com/office/drawing/2014/main" id="{1D548D89-DB6E-6748-B3DC-B570892912BE}"/>
              </a:ext>
            </a:extLst>
          </p:cNvPr>
          <p:cNvSpPr txBox="1"/>
          <p:nvPr/>
        </p:nvSpPr>
        <p:spPr>
          <a:xfrm>
            <a:off x="3581896" y="5886150"/>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25" name="TextBox 24"/>
          <p:cNvSpPr txBox="1"/>
          <p:nvPr/>
        </p:nvSpPr>
        <p:spPr>
          <a:xfrm rot="16200000">
            <a:off x="2691047" y="5861036"/>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31</a:t>
            </a:r>
          </a:p>
        </p:txBody>
      </p:sp>
      <p:sp>
        <p:nvSpPr>
          <p:cNvPr id="16" name="Rectangle 15"/>
          <p:cNvSpPr/>
          <p:nvPr/>
        </p:nvSpPr>
        <p:spPr>
          <a:xfrm>
            <a:off x="4162560" y="1443195"/>
            <a:ext cx="289036" cy="1569660"/>
          </a:xfrm>
          <a:prstGeom prst="rect">
            <a:avLst/>
          </a:prstGeom>
        </p:spPr>
        <p:txBody>
          <a:bodyPr wrap="none">
            <a:spAutoFit/>
          </a:bodyPr>
          <a:lstStyle/>
          <a:p>
            <a:endParaRPr lang="en-CA" sz="1200" b="1" dirty="0">
              <a:solidFill>
                <a:srgbClr val="0000FF"/>
              </a:solidFill>
              <a:sym typeface="Wingdings"/>
            </a:endParaRPr>
          </a:p>
          <a:p>
            <a:endParaRPr lang="en-CA" sz="1200" b="1" dirty="0">
              <a:solidFill>
                <a:srgbClr val="0000FF"/>
              </a:solidFill>
              <a:sym typeface="Wingdings"/>
            </a:endParaRPr>
          </a:p>
          <a:p>
            <a:endParaRPr lang="en-CA" sz="1200" b="1" dirty="0">
              <a:solidFill>
                <a:srgbClr val="0000FF"/>
              </a:solidFill>
              <a:sym typeface="Wingdings"/>
            </a:endParaRPr>
          </a:p>
          <a:p>
            <a:endParaRPr lang="en-CA" sz="1200" b="1" dirty="0">
              <a:solidFill>
                <a:srgbClr val="0000FF"/>
              </a:solidFill>
              <a:sym typeface="Wingdings"/>
            </a:endParaRPr>
          </a:p>
          <a:p>
            <a:r>
              <a:rPr lang="en-CA" sz="4800" dirty="0">
                <a:solidFill>
                  <a:srgbClr val="0000FF"/>
                </a:solidFill>
              </a:rPr>
              <a:t> </a:t>
            </a:r>
            <a:endParaRPr lang="en-US" sz="4800" dirty="0">
              <a:solidFill>
                <a:srgbClr val="0000FF"/>
              </a:solidFill>
            </a:endParaRPr>
          </a:p>
        </p:txBody>
      </p:sp>
      <p:sp>
        <p:nvSpPr>
          <p:cNvPr id="28" name="Rectangle 27"/>
          <p:cNvSpPr/>
          <p:nvPr/>
        </p:nvSpPr>
        <p:spPr>
          <a:xfrm>
            <a:off x="4497455" y="1195136"/>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29" name="Rectangle 28"/>
          <p:cNvSpPr/>
          <p:nvPr/>
        </p:nvSpPr>
        <p:spPr>
          <a:xfrm>
            <a:off x="4531321" y="2367889"/>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0" name="Rectangle 29"/>
          <p:cNvSpPr/>
          <p:nvPr/>
        </p:nvSpPr>
        <p:spPr>
          <a:xfrm>
            <a:off x="4531321" y="3540643"/>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1" name="Rectangle 30"/>
          <p:cNvSpPr/>
          <p:nvPr/>
        </p:nvSpPr>
        <p:spPr>
          <a:xfrm>
            <a:off x="4531321" y="4713397"/>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2" name="Rectangle 31"/>
          <p:cNvSpPr/>
          <p:nvPr/>
        </p:nvSpPr>
        <p:spPr>
          <a:xfrm>
            <a:off x="4531321" y="5886150"/>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endParaRPr lang="en-US" sz="4000" dirty="0"/>
          </a:p>
        </p:txBody>
      </p:sp>
      <p:sp>
        <p:nvSpPr>
          <p:cNvPr id="35" name="TextBox 34"/>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Tree>
    <p:extLst>
      <p:ext uri="{BB962C8B-B14F-4D97-AF65-F5344CB8AC3E}">
        <p14:creationId xmlns:p14="http://schemas.microsoft.com/office/powerpoint/2010/main" val="207861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816896" y="1749586"/>
            <a:ext cx="18280" cy="4481881"/>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18533" y="-16715"/>
            <a:ext cx="9313332" cy="584904"/>
          </a:xfrm>
          <a:prstGeom prst="rect">
            <a:avLst/>
          </a:prstGeom>
          <a:solidFill>
            <a:srgbClr val="0000FF"/>
          </a:solidFill>
        </p:spPr>
        <p:txBody>
          <a:bodyPr wrap="square" rtlCol="0">
            <a:spAutoFit/>
          </a:bodyPr>
          <a:lstStyle/>
          <a:p>
            <a:endParaRPr lang="en-US" dirty="0"/>
          </a:p>
        </p:txBody>
      </p:sp>
      <p:sp>
        <p:nvSpPr>
          <p:cNvPr id="7" name="Oval 6"/>
          <p:cNvSpPr/>
          <p:nvPr/>
        </p:nvSpPr>
        <p:spPr>
          <a:xfrm>
            <a:off x="8408804" y="99296"/>
            <a:ext cx="785323" cy="752019"/>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0268" y="441881"/>
            <a:ext cx="1570646" cy="1496657"/>
          </a:xfrm>
          <a:prstGeom prst="ellipse">
            <a:avLst/>
          </a:prstGeom>
          <a:solidFill>
            <a:srgbClr val="C60202">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4110" y="478633"/>
            <a:ext cx="3537786" cy="707886"/>
          </a:xfrm>
          <a:prstGeom prst="rect">
            <a:avLst/>
          </a:prstGeom>
          <a:noFill/>
        </p:spPr>
        <p:txBody>
          <a:bodyPr wrap="square" rtlCol="0">
            <a:spAutoFit/>
          </a:bodyPr>
          <a:lstStyle/>
          <a:p>
            <a:r>
              <a:rPr lang="en-US" sz="4000" dirty="0">
                <a:solidFill>
                  <a:srgbClr val="0000FF"/>
                </a:solidFill>
                <a:latin typeface="Bookman Old Style"/>
                <a:cs typeface="Bookman Old Style"/>
              </a:rPr>
              <a:t>Topic Outline</a:t>
            </a:r>
          </a:p>
        </p:txBody>
      </p:sp>
      <p:pic>
        <p:nvPicPr>
          <p:cNvPr id="3" name="Picture 2" descr="NS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627" y="16709"/>
            <a:ext cx="739373" cy="770181"/>
          </a:xfrm>
          <a:prstGeom prst="rect">
            <a:avLst/>
          </a:prstGeom>
        </p:spPr>
      </p:pic>
      <p:sp>
        <p:nvSpPr>
          <p:cNvPr id="8" name="Oval 7"/>
          <p:cNvSpPr/>
          <p:nvPr/>
        </p:nvSpPr>
        <p:spPr>
          <a:xfrm>
            <a:off x="555436" y="1186519"/>
            <a:ext cx="785323" cy="752019"/>
          </a:xfrm>
          <a:prstGeom prst="ellipse">
            <a:avLst/>
          </a:prstGeom>
          <a:solidFill>
            <a:srgbClr val="0000FF">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40238" y="1749586"/>
            <a:ext cx="430395" cy="377904"/>
          </a:xfrm>
          <a:prstGeom prst="ellipse">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548D89-DB6E-6748-B3DC-B570892912BE}"/>
              </a:ext>
            </a:extLst>
          </p:cNvPr>
          <p:cNvSpPr txBox="1"/>
          <p:nvPr/>
        </p:nvSpPr>
        <p:spPr>
          <a:xfrm>
            <a:off x="2240726" y="1314912"/>
            <a:ext cx="2576170" cy="982730"/>
          </a:xfrm>
          <a:prstGeom prst="rect">
            <a:avLst/>
          </a:prstGeom>
          <a:noFill/>
        </p:spPr>
        <p:txBody>
          <a:bodyPr wrap="square" rtlCol="0">
            <a:spAutoFit/>
          </a:bodyPr>
          <a:lstStyle/>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Overview of Quebec Education System</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A competency-based approach</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Fundamentals of 21</a:t>
            </a:r>
            <a:r>
              <a:rPr lang="en-US" sz="1320" baseline="30000" dirty="0">
                <a:solidFill>
                  <a:schemeClr val="tx1">
                    <a:lumMod val="65000"/>
                    <a:lumOff val="35000"/>
                  </a:schemeClr>
                </a:solidFill>
                <a:latin typeface="Abadi MT Condensed Light"/>
                <a:cs typeface="Abadi MT Condensed Light"/>
              </a:rPr>
              <a:t>st</a:t>
            </a:r>
            <a:r>
              <a:rPr lang="en-US" sz="1320" dirty="0">
                <a:solidFill>
                  <a:schemeClr val="tx1">
                    <a:lumMod val="65000"/>
                    <a:lumOff val="35000"/>
                  </a:schemeClr>
                </a:solidFill>
                <a:latin typeface="Abadi MT Condensed Light"/>
                <a:cs typeface="Abadi MT Condensed Light"/>
              </a:rPr>
              <a:t> Century learning</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Preparation for school observations</a:t>
            </a:r>
          </a:p>
        </p:txBody>
      </p:sp>
      <p:sp>
        <p:nvSpPr>
          <p:cNvPr id="15" name="Rectangle 14"/>
          <p:cNvSpPr/>
          <p:nvPr/>
        </p:nvSpPr>
        <p:spPr>
          <a:xfrm>
            <a:off x="2055062" y="2129784"/>
            <a:ext cx="184666" cy="830997"/>
          </a:xfrm>
          <a:prstGeom prst="rect">
            <a:avLst/>
          </a:prstGeom>
        </p:spPr>
        <p:txBody>
          <a:bodyPr wrap="none">
            <a:spAutoFit/>
          </a:bodyPr>
          <a:lstStyle/>
          <a:p>
            <a:r>
              <a:rPr lang="en-CA" sz="4800" dirty="0"/>
              <a:t> </a:t>
            </a:r>
            <a:endParaRPr lang="en-US" sz="4800" dirty="0"/>
          </a:p>
        </p:txBody>
      </p:sp>
      <p:sp>
        <p:nvSpPr>
          <p:cNvPr id="17" name="TextBox 16"/>
          <p:cNvSpPr txBox="1"/>
          <p:nvPr/>
        </p:nvSpPr>
        <p:spPr>
          <a:xfrm rot="16200000">
            <a:off x="1309051" y="1522007"/>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27</a:t>
            </a:r>
          </a:p>
        </p:txBody>
      </p:sp>
      <p:sp>
        <p:nvSpPr>
          <p:cNvPr id="18" name="TextBox 17">
            <a:extLst>
              <a:ext uri="{FF2B5EF4-FFF2-40B4-BE49-F238E27FC236}">
                <a16:creationId xmlns:a16="http://schemas.microsoft.com/office/drawing/2014/main" id="{1D548D89-DB6E-6748-B3DC-B570892912BE}"/>
              </a:ext>
            </a:extLst>
          </p:cNvPr>
          <p:cNvSpPr txBox="1"/>
          <p:nvPr/>
        </p:nvSpPr>
        <p:spPr>
          <a:xfrm>
            <a:off x="5348096" y="2331467"/>
            <a:ext cx="2373475" cy="982730"/>
          </a:xfrm>
          <a:prstGeom prst="rect">
            <a:avLst/>
          </a:prstGeom>
          <a:noFill/>
        </p:spPr>
        <p:txBody>
          <a:bodyPr wrap="square" rtlCol="0">
            <a:spAutoFit/>
          </a:bodyPr>
          <a:lstStyle/>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School Tour</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Classroom observations</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Lunch with teachers</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Meeting to discuss and question</a:t>
            </a:r>
          </a:p>
        </p:txBody>
      </p:sp>
      <p:sp>
        <p:nvSpPr>
          <p:cNvPr id="19" name="TextBox 18"/>
          <p:cNvSpPr txBox="1"/>
          <p:nvPr/>
        </p:nvSpPr>
        <p:spPr>
          <a:xfrm rot="5400000">
            <a:off x="7325257" y="2457261"/>
            <a:ext cx="961851"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28</a:t>
            </a:r>
          </a:p>
        </p:txBody>
      </p:sp>
      <p:sp>
        <p:nvSpPr>
          <p:cNvPr id="20" name="TextBox 19">
            <a:extLst>
              <a:ext uri="{FF2B5EF4-FFF2-40B4-BE49-F238E27FC236}">
                <a16:creationId xmlns:a16="http://schemas.microsoft.com/office/drawing/2014/main" id="{1D548D89-DB6E-6748-B3DC-B570892912BE}"/>
              </a:ext>
            </a:extLst>
          </p:cNvPr>
          <p:cNvSpPr txBox="1"/>
          <p:nvPr/>
        </p:nvSpPr>
        <p:spPr>
          <a:xfrm>
            <a:off x="2292872" y="3476288"/>
            <a:ext cx="2576170" cy="759285"/>
          </a:xfrm>
          <a:prstGeom prst="rect">
            <a:avLst/>
          </a:prstGeom>
          <a:noFill/>
        </p:spPr>
        <p:txBody>
          <a:bodyPr wrap="square" rtlCol="0">
            <a:spAutoFit/>
          </a:bodyPr>
          <a:lstStyle/>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Positive classroom management</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Learning styles </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Differentiation</a:t>
            </a:r>
          </a:p>
        </p:txBody>
      </p:sp>
      <p:sp>
        <p:nvSpPr>
          <p:cNvPr id="21" name="TextBox 20"/>
          <p:cNvSpPr txBox="1"/>
          <p:nvPr/>
        </p:nvSpPr>
        <p:spPr>
          <a:xfrm rot="16200000">
            <a:off x="1309051" y="3446321"/>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29</a:t>
            </a:r>
          </a:p>
        </p:txBody>
      </p:sp>
      <p:sp>
        <p:nvSpPr>
          <p:cNvPr id="23" name="TextBox 22"/>
          <p:cNvSpPr txBox="1"/>
          <p:nvPr/>
        </p:nvSpPr>
        <p:spPr>
          <a:xfrm rot="5400000">
            <a:off x="7325257" y="4856141"/>
            <a:ext cx="961851" cy="338554"/>
          </a:xfrm>
          <a:prstGeom prst="rect">
            <a:avLst/>
          </a:prstGeom>
          <a:noFill/>
        </p:spPr>
        <p:txBody>
          <a:bodyPr wrap="square" rtlCol="0">
            <a:spAutoFit/>
          </a:bodyPr>
          <a:lstStyle/>
          <a:p>
            <a:r>
              <a:rPr lang="en-US" sz="1600" dirty="0">
                <a:solidFill>
                  <a:srgbClr val="0000FF"/>
                </a:solidFill>
                <a:latin typeface="Bookman Old Style"/>
                <a:cs typeface="Bookman Old Style"/>
              </a:rPr>
              <a:t>AUG 30</a:t>
            </a:r>
          </a:p>
        </p:txBody>
      </p:sp>
      <p:sp>
        <p:nvSpPr>
          <p:cNvPr id="24" name="TextBox 23">
            <a:extLst>
              <a:ext uri="{FF2B5EF4-FFF2-40B4-BE49-F238E27FC236}">
                <a16:creationId xmlns:a16="http://schemas.microsoft.com/office/drawing/2014/main" id="{1D548D89-DB6E-6748-B3DC-B570892912BE}"/>
              </a:ext>
            </a:extLst>
          </p:cNvPr>
          <p:cNvSpPr txBox="1"/>
          <p:nvPr/>
        </p:nvSpPr>
        <p:spPr>
          <a:xfrm>
            <a:off x="2311600" y="5942237"/>
            <a:ext cx="2576170" cy="535839"/>
          </a:xfrm>
          <a:prstGeom prst="rect">
            <a:avLst/>
          </a:prstGeom>
          <a:noFill/>
        </p:spPr>
        <p:txBody>
          <a:bodyPr wrap="square" rtlCol="0">
            <a:spAutoFit/>
          </a:bodyPr>
          <a:lstStyle/>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Student centered lesson planning</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Curriculum Mapping the school year</a:t>
            </a:r>
          </a:p>
        </p:txBody>
      </p:sp>
      <p:sp>
        <p:nvSpPr>
          <p:cNvPr id="25" name="TextBox 24"/>
          <p:cNvSpPr txBox="1"/>
          <p:nvPr/>
        </p:nvSpPr>
        <p:spPr>
          <a:xfrm rot="16200000">
            <a:off x="1309052" y="5759873"/>
            <a:ext cx="1206084" cy="338554"/>
          </a:xfrm>
          <a:prstGeom prst="rect">
            <a:avLst/>
          </a:prstGeom>
          <a:noFill/>
        </p:spPr>
        <p:txBody>
          <a:bodyPr wrap="square" rtlCol="0">
            <a:spAutoFit/>
          </a:bodyPr>
          <a:lstStyle/>
          <a:p>
            <a:r>
              <a:rPr lang="en-US" sz="1600" dirty="0">
                <a:solidFill>
                  <a:srgbClr val="0000FF"/>
                </a:solidFill>
                <a:latin typeface="Bookman Old Style"/>
                <a:cs typeface="Bookman Old Style"/>
              </a:rPr>
              <a:t>AUG 31</a:t>
            </a:r>
          </a:p>
        </p:txBody>
      </p:sp>
      <p:sp>
        <p:nvSpPr>
          <p:cNvPr id="16" name="Rectangle 15"/>
          <p:cNvSpPr/>
          <p:nvPr/>
        </p:nvSpPr>
        <p:spPr>
          <a:xfrm>
            <a:off x="4162560" y="1443195"/>
            <a:ext cx="289036" cy="1569660"/>
          </a:xfrm>
          <a:prstGeom prst="rect">
            <a:avLst/>
          </a:prstGeom>
        </p:spPr>
        <p:txBody>
          <a:bodyPr wrap="none">
            <a:spAutoFit/>
          </a:bodyPr>
          <a:lstStyle/>
          <a:p>
            <a:endParaRPr lang="en-CA" sz="1200" b="1" dirty="0">
              <a:solidFill>
                <a:srgbClr val="0000FF"/>
              </a:solidFill>
              <a:sym typeface="Wingdings"/>
            </a:endParaRPr>
          </a:p>
          <a:p>
            <a:endParaRPr lang="en-CA" sz="1200" b="1" dirty="0">
              <a:solidFill>
                <a:srgbClr val="0000FF"/>
              </a:solidFill>
              <a:sym typeface="Wingdings"/>
            </a:endParaRPr>
          </a:p>
          <a:p>
            <a:endParaRPr lang="en-CA" sz="1200" b="1" dirty="0">
              <a:solidFill>
                <a:srgbClr val="0000FF"/>
              </a:solidFill>
              <a:sym typeface="Wingdings"/>
            </a:endParaRPr>
          </a:p>
          <a:p>
            <a:endParaRPr lang="en-CA" sz="1200" b="1" dirty="0">
              <a:solidFill>
                <a:srgbClr val="0000FF"/>
              </a:solidFill>
              <a:sym typeface="Wingdings"/>
            </a:endParaRPr>
          </a:p>
          <a:p>
            <a:r>
              <a:rPr lang="en-CA" sz="4800" dirty="0">
                <a:solidFill>
                  <a:srgbClr val="0000FF"/>
                </a:solidFill>
              </a:rPr>
              <a:t> </a:t>
            </a:r>
            <a:endParaRPr lang="en-US" sz="4800" dirty="0">
              <a:solidFill>
                <a:srgbClr val="0000FF"/>
              </a:solidFill>
            </a:endParaRPr>
          </a:p>
        </p:txBody>
      </p:sp>
      <p:sp>
        <p:nvSpPr>
          <p:cNvPr id="28" name="Rectangle 27"/>
          <p:cNvSpPr/>
          <p:nvPr/>
        </p:nvSpPr>
        <p:spPr>
          <a:xfrm>
            <a:off x="4497455" y="1195136"/>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29" name="Rectangle 28"/>
          <p:cNvSpPr/>
          <p:nvPr/>
        </p:nvSpPr>
        <p:spPr>
          <a:xfrm>
            <a:off x="4531321" y="2367889"/>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0" name="Rectangle 29"/>
          <p:cNvSpPr/>
          <p:nvPr/>
        </p:nvSpPr>
        <p:spPr>
          <a:xfrm>
            <a:off x="4531321" y="3540643"/>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1" name="Rectangle 30"/>
          <p:cNvSpPr/>
          <p:nvPr/>
        </p:nvSpPr>
        <p:spPr>
          <a:xfrm>
            <a:off x="4531321" y="4713397"/>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p>
        </p:txBody>
      </p:sp>
      <p:sp>
        <p:nvSpPr>
          <p:cNvPr id="32" name="Rectangle 31"/>
          <p:cNvSpPr/>
          <p:nvPr/>
        </p:nvSpPr>
        <p:spPr>
          <a:xfrm>
            <a:off x="4531321" y="5886150"/>
            <a:ext cx="642023" cy="707886"/>
          </a:xfrm>
          <a:prstGeom prst="rect">
            <a:avLst/>
          </a:prstGeom>
          <a:solidFill>
            <a:srgbClr val="FFFFFF"/>
          </a:solidFill>
        </p:spPr>
        <p:txBody>
          <a:bodyPr wrap="none">
            <a:spAutoFit/>
          </a:bodyPr>
          <a:lstStyle/>
          <a:p>
            <a:r>
              <a:rPr lang="en-CA" sz="4000" b="1" dirty="0">
                <a:solidFill>
                  <a:srgbClr val="0000FF"/>
                </a:solidFill>
                <a:sym typeface="Wingdings"/>
              </a:rPr>
              <a:t></a:t>
            </a:r>
            <a:endParaRPr lang="en-US" sz="4000" dirty="0"/>
          </a:p>
        </p:txBody>
      </p:sp>
      <p:sp>
        <p:nvSpPr>
          <p:cNvPr id="33" name="TextBox 32">
            <a:extLst>
              <a:ext uri="{FF2B5EF4-FFF2-40B4-BE49-F238E27FC236}">
                <a16:creationId xmlns:a16="http://schemas.microsoft.com/office/drawing/2014/main" id="{1D548D89-DB6E-6748-B3DC-B570892912BE}"/>
              </a:ext>
            </a:extLst>
          </p:cNvPr>
          <p:cNvSpPr txBox="1"/>
          <p:nvPr/>
        </p:nvSpPr>
        <p:spPr>
          <a:xfrm>
            <a:off x="3581896" y="857721"/>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34" name="TextBox 33">
            <a:extLst>
              <a:ext uri="{FF2B5EF4-FFF2-40B4-BE49-F238E27FC236}">
                <a16:creationId xmlns:a16="http://schemas.microsoft.com/office/drawing/2014/main" id="{1D548D89-DB6E-6748-B3DC-B570892912BE}"/>
              </a:ext>
            </a:extLst>
          </p:cNvPr>
          <p:cNvSpPr txBox="1"/>
          <p:nvPr/>
        </p:nvSpPr>
        <p:spPr>
          <a:xfrm>
            <a:off x="5348096" y="1891209"/>
            <a:ext cx="1289771"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Practice</a:t>
            </a:r>
          </a:p>
        </p:txBody>
      </p:sp>
      <p:sp>
        <p:nvSpPr>
          <p:cNvPr id="35" name="TextBox 34">
            <a:extLst>
              <a:ext uri="{FF2B5EF4-FFF2-40B4-BE49-F238E27FC236}">
                <a16:creationId xmlns:a16="http://schemas.microsoft.com/office/drawing/2014/main" id="{1D548D89-DB6E-6748-B3DC-B570892912BE}"/>
              </a:ext>
            </a:extLst>
          </p:cNvPr>
          <p:cNvSpPr txBox="1"/>
          <p:nvPr/>
        </p:nvSpPr>
        <p:spPr>
          <a:xfrm>
            <a:off x="3700430" y="3042081"/>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36" name="TextBox 35">
            <a:extLst>
              <a:ext uri="{FF2B5EF4-FFF2-40B4-BE49-F238E27FC236}">
                <a16:creationId xmlns:a16="http://schemas.microsoft.com/office/drawing/2014/main" id="{1D548D89-DB6E-6748-B3DC-B570892912BE}"/>
              </a:ext>
            </a:extLst>
          </p:cNvPr>
          <p:cNvSpPr txBox="1"/>
          <p:nvPr/>
        </p:nvSpPr>
        <p:spPr>
          <a:xfrm>
            <a:off x="5348096" y="4227966"/>
            <a:ext cx="1289771"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Practice</a:t>
            </a:r>
          </a:p>
        </p:txBody>
      </p:sp>
      <p:sp>
        <p:nvSpPr>
          <p:cNvPr id="37" name="TextBox 36">
            <a:extLst>
              <a:ext uri="{FF2B5EF4-FFF2-40B4-BE49-F238E27FC236}">
                <a16:creationId xmlns:a16="http://schemas.microsoft.com/office/drawing/2014/main" id="{1D548D89-DB6E-6748-B3DC-B570892912BE}"/>
              </a:ext>
            </a:extLst>
          </p:cNvPr>
          <p:cNvSpPr txBox="1"/>
          <p:nvPr/>
        </p:nvSpPr>
        <p:spPr>
          <a:xfrm>
            <a:off x="3632695" y="5472082"/>
            <a:ext cx="2576170" cy="559127"/>
          </a:xfrm>
          <a:prstGeom prst="rect">
            <a:avLst/>
          </a:prstGeom>
          <a:noFill/>
        </p:spPr>
        <p:txBody>
          <a:bodyPr wrap="square" rtlCol="0">
            <a:spAutoFit/>
          </a:bodyPr>
          <a:lstStyle/>
          <a:p>
            <a:pPr algn="just">
              <a:lnSpc>
                <a:spcPct val="110000"/>
              </a:lnSpc>
              <a:buClr>
                <a:srgbClr val="0000FF"/>
              </a:buClr>
              <a:buSzPct val="56000"/>
            </a:pPr>
            <a:r>
              <a:rPr lang="en-US" sz="2800" dirty="0">
                <a:solidFill>
                  <a:schemeClr val="tx1">
                    <a:lumMod val="65000"/>
                    <a:lumOff val="35000"/>
                  </a:schemeClr>
                </a:solidFill>
                <a:latin typeface="Abadi MT Condensed Light"/>
                <a:cs typeface="Abadi MT Condensed Light"/>
              </a:rPr>
              <a:t>Theory</a:t>
            </a:r>
          </a:p>
        </p:txBody>
      </p:sp>
      <p:sp>
        <p:nvSpPr>
          <p:cNvPr id="38" name="TextBox 37">
            <a:extLst>
              <a:ext uri="{FF2B5EF4-FFF2-40B4-BE49-F238E27FC236}">
                <a16:creationId xmlns:a16="http://schemas.microsoft.com/office/drawing/2014/main" id="{1D548D89-DB6E-6748-B3DC-B570892912BE}"/>
              </a:ext>
            </a:extLst>
          </p:cNvPr>
          <p:cNvSpPr txBox="1"/>
          <p:nvPr/>
        </p:nvSpPr>
        <p:spPr>
          <a:xfrm>
            <a:off x="5348096" y="4802091"/>
            <a:ext cx="2373475" cy="759285"/>
          </a:xfrm>
          <a:prstGeom prst="rect">
            <a:avLst/>
          </a:prstGeom>
          <a:noFill/>
        </p:spPr>
        <p:txBody>
          <a:bodyPr wrap="square" rtlCol="0">
            <a:spAutoFit/>
          </a:bodyPr>
          <a:lstStyle/>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Classroom observations</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Lunch with teachers</a:t>
            </a:r>
          </a:p>
          <a:p>
            <a:pPr algn="just">
              <a:lnSpc>
                <a:spcPct val="110000"/>
              </a:lnSpc>
              <a:buClr>
                <a:srgbClr val="0000FF"/>
              </a:buClr>
              <a:buSzPct val="56000"/>
            </a:pPr>
            <a:r>
              <a:rPr lang="en-US" sz="1320" dirty="0">
                <a:solidFill>
                  <a:schemeClr val="tx1">
                    <a:lumMod val="65000"/>
                    <a:lumOff val="35000"/>
                  </a:schemeClr>
                </a:solidFill>
                <a:latin typeface="Abadi MT Condensed Light"/>
                <a:cs typeface="Abadi MT Condensed Light"/>
              </a:rPr>
              <a:t>Meeting to discuss and question</a:t>
            </a:r>
          </a:p>
        </p:txBody>
      </p:sp>
      <p:sp>
        <p:nvSpPr>
          <p:cNvPr id="39" name="TextBox 38"/>
          <p:cNvSpPr txBox="1"/>
          <p:nvPr/>
        </p:nvSpPr>
        <p:spPr>
          <a:xfrm>
            <a:off x="94909" y="6635994"/>
            <a:ext cx="1582484" cy="215444"/>
          </a:xfrm>
          <a:prstGeom prst="rect">
            <a:avLst/>
          </a:prstGeom>
          <a:noFill/>
        </p:spPr>
        <p:txBody>
          <a:bodyPr wrap="none" rtlCol="0">
            <a:spAutoFit/>
          </a:bodyPr>
          <a:lstStyle/>
          <a:p>
            <a:r>
              <a:rPr lang="en-US" sz="800" dirty="0"/>
              <a:t>©2018 North Star Academy Laval</a:t>
            </a:r>
          </a:p>
        </p:txBody>
      </p:sp>
      <p:sp>
        <p:nvSpPr>
          <p:cNvPr id="40" name="TextBox 39">
            <a:extLst>
              <a:ext uri="{FF2B5EF4-FFF2-40B4-BE49-F238E27FC236}">
                <a16:creationId xmlns:a16="http://schemas.microsoft.com/office/drawing/2014/main" id="{1D548D89-DB6E-6748-B3DC-B570892912BE}"/>
              </a:ext>
            </a:extLst>
          </p:cNvPr>
          <p:cNvSpPr txBox="1"/>
          <p:nvPr/>
        </p:nvSpPr>
        <p:spPr>
          <a:xfrm rot="16200000">
            <a:off x="1457878" y="1459331"/>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9am-1:30 pm</a:t>
            </a:r>
          </a:p>
        </p:txBody>
      </p:sp>
      <p:sp>
        <p:nvSpPr>
          <p:cNvPr id="41" name="TextBox 40">
            <a:extLst>
              <a:ext uri="{FF2B5EF4-FFF2-40B4-BE49-F238E27FC236}">
                <a16:creationId xmlns:a16="http://schemas.microsoft.com/office/drawing/2014/main" id="{1D548D89-DB6E-6748-B3DC-B570892912BE}"/>
              </a:ext>
            </a:extLst>
          </p:cNvPr>
          <p:cNvSpPr txBox="1"/>
          <p:nvPr/>
        </p:nvSpPr>
        <p:spPr>
          <a:xfrm rot="16200000">
            <a:off x="1457878" y="3380893"/>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9am-1:30 pm</a:t>
            </a:r>
          </a:p>
        </p:txBody>
      </p:sp>
      <p:sp>
        <p:nvSpPr>
          <p:cNvPr id="42" name="TextBox 41">
            <a:extLst>
              <a:ext uri="{FF2B5EF4-FFF2-40B4-BE49-F238E27FC236}">
                <a16:creationId xmlns:a16="http://schemas.microsoft.com/office/drawing/2014/main" id="{1D548D89-DB6E-6748-B3DC-B570892912BE}"/>
              </a:ext>
            </a:extLst>
          </p:cNvPr>
          <p:cNvSpPr txBox="1"/>
          <p:nvPr/>
        </p:nvSpPr>
        <p:spPr>
          <a:xfrm rot="16200000">
            <a:off x="1457879" y="5693881"/>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9am-1:30 pm</a:t>
            </a:r>
          </a:p>
        </p:txBody>
      </p:sp>
      <p:sp>
        <p:nvSpPr>
          <p:cNvPr id="43" name="TextBox 42">
            <a:extLst>
              <a:ext uri="{FF2B5EF4-FFF2-40B4-BE49-F238E27FC236}">
                <a16:creationId xmlns:a16="http://schemas.microsoft.com/office/drawing/2014/main" id="{1D548D89-DB6E-6748-B3DC-B570892912BE}"/>
              </a:ext>
            </a:extLst>
          </p:cNvPr>
          <p:cNvSpPr txBox="1"/>
          <p:nvPr/>
        </p:nvSpPr>
        <p:spPr>
          <a:xfrm rot="5400000" flipH="1">
            <a:off x="6910382" y="2681651"/>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9am-1:30 pm</a:t>
            </a:r>
          </a:p>
        </p:txBody>
      </p:sp>
      <p:sp>
        <p:nvSpPr>
          <p:cNvPr id="44" name="TextBox 43">
            <a:extLst>
              <a:ext uri="{FF2B5EF4-FFF2-40B4-BE49-F238E27FC236}">
                <a16:creationId xmlns:a16="http://schemas.microsoft.com/office/drawing/2014/main" id="{1D548D89-DB6E-6748-B3DC-B570892912BE}"/>
              </a:ext>
            </a:extLst>
          </p:cNvPr>
          <p:cNvSpPr txBox="1"/>
          <p:nvPr/>
        </p:nvSpPr>
        <p:spPr>
          <a:xfrm rot="5400000" flipH="1">
            <a:off x="6910382" y="5111203"/>
            <a:ext cx="1377600" cy="292388"/>
          </a:xfrm>
          <a:prstGeom prst="rect">
            <a:avLst/>
          </a:prstGeom>
          <a:noFill/>
        </p:spPr>
        <p:txBody>
          <a:bodyPr wrap="square" rtlCol="0">
            <a:spAutoFit/>
          </a:bodyPr>
          <a:lstStyle/>
          <a:p>
            <a:pPr algn="just">
              <a:lnSpc>
                <a:spcPct val="110000"/>
              </a:lnSpc>
              <a:buClr>
                <a:srgbClr val="0000FF"/>
              </a:buClr>
              <a:buSzPct val="56000"/>
            </a:pPr>
            <a:r>
              <a:rPr lang="en-US" sz="1200" dirty="0">
                <a:solidFill>
                  <a:srgbClr val="0000FF"/>
                </a:solidFill>
                <a:latin typeface="Bookman Old Style"/>
                <a:cs typeface="Bookman Old Style"/>
              </a:rPr>
              <a:t>9am-1:30 pm</a:t>
            </a:r>
          </a:p>
        </p:txBody>
      </p:sp>
    </p:spTree>
    <p:extLst>
      <p:ext uri="{BB962C8B-B14F-4D97-AF65-F5344CB8AC3E}">
        <p14:creationId xmlns:p14="http://schemas.microsoft.com/office/powerpoint/2010/main" val="510241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60347</TotalTime>
  <Words>1542</Words>
  <Application>Microsoft Macintosh PowerPoint</Application>
  <PresentationFormat>On-screen Show (4:3)</PresentationFormat>
  <Paragraphs>306</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新細明體</vt:lpstr>
      <vt:lpstr>Abadi MT Condensed Extra Bold</vt:lpstr>
      <vt:lpstr>Abadi MT Condensed Light</vt:lpstr>
      <vt:lpstr>Arial</vt:lpstr>
      <vt:lpstr>Avenir Book</vt:lpstr>
      <vt:lpstr>Bookman Old Style</vt:lpstr>
      <vt:lpstr>Calibri</vt:lpstr>
      <vt:lpstr>Perpetua Titling MT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9:30-9:45 21st Century Classroom</vt:lpstr>
      <vt:lpstr>9:20-9:35 21st Century Classroom</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Vucko</dc:creator>
  <cp:lastModifiedBy>Microsoft Office User</cp:lastModifiedBy>
  <cp:revision>355</cp:revision>
  <cp:lastPrinted>2018-09-28T11:35:11Z</cp:lastPrinted>
  <dcterms:created xsi:type="dcterms:W3CDTF">2016-03-30T18:27:26Z</dcterms:created>
  <dcterms:modified xsi:type="dcterms:W3CDTF">2018-10-02T16:12:46Z</dcterms:modified>
</cp:coreProperties>
</file>